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9"/>
  </p:notesMasterIdLst>
  <p:sldIdLst>
    <p:sldId id="1184" r:id="rId2"/>
    <p:sldId id="1186" r:id="rId3"/>
    <p:sldId id="1219" r:id="rId4"/>
    <p:sldId id="1220" r:id="rId5"/>
    <p:sldId id="1221" r:id="rId6"/>
    <p:sldId id="1222" r:id="rId7"/>
    <p:sldId id="1223" r:id="rId8"/>
    <p:sldId id="1187" r:id="rId9"/>
    <p:sldId id="1129" r:id="rId10"/>
    <p:sldId id="1157" r:id="rId11"/>
    <p:sldId id="1224" r:id="rId12"/>
    <p:sldId id="1225" r:id="rId13"/>
    <p:sldId id="1226" r:id="rId14"/>
    <p:sldId id="1227" r:id="rId15"/>
    <p:sldId id="1228" r:id="rId16"/>
    <p:sldId id="1130" r:id="rId17"/>
    <p:sldId id="1131" r:id="rId18"/>
    <p:sldId id="1133" r:id="rId19"/>
    <p:sldId id="1134" r:id="rId20"/>
    <p:sldId id="1135" r:id="rId21"/>
    <p:sldId id="1229" r:id="rId22"/>
    <p:sldId id="1230" r:id="rId23"/>
    <p:sldId id="1136" r:id="rId24"/>
    <p:sldId id="1137" r:id="rId25"/>
    <p:sldId id="1138" r:id="rId26"/>
    <p:sldId id="1139" r:id="rId27"/>
    <p:sldId id="1231" r:id="rId28"/>
    <p:sldId id="1170" r:id="rId29"/>
    <p:sldId id="1188" r:id="rId30"/>
    <p:sldId id="1158" r:id="rId31"/>
    <p:sldId id="1160" r:id="rId32"/>
    <p:sldId id="1156" r:id="rId33"/>
    <p:sldId id="1162" r:id="rId34"/>
    <p:sldId id="1161" r:id="rId35"/>
    <p:sldId id="1172" r:id="rId36"/>
    <p:sldId id="1164" r:id="rId37"/>
    <p:sldId id="1165" r:id="rId38"/>
    <p:sldId id="1166" r:id="rId39"/>
    <p:sldId id="1167" r:id="rId40"/>
    <p:sldId id="1168" r:id="rId41"/>
    <p:sldId id="1169" r:id="rId42"/>
    <p:sldId id="1189" r:id="rId43"/>
    <p:sldId id="1190" r:id="rId44"/>
    <p:sldId id="1191" r:id="rId45"/>
    <p:sldId id="1192" r:id="rId46"/>
    <p:sldId id="1193" r:id="rId47"/>
    <p:sldId id="1194"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QTXGDnPPdd7EAV0slA8Gaw==" hashData="2dgIhgTgKYWRPhDYBWi5ykdxqfUdaQ3zKLVzH2hQla8bhZioB9uPGwna20HosdWme9wvtu5k1tpnkkgXpt/Mb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7" autoAdjust="0"/>
    <p:restoredTop sz="81166" autoAdjust="0"/>
  </p:normalViewPr>
  <p:slideViewPr>
    <p:cSldViewPr snapToGrid="0" snapToObjects="1">
      <p:cViewPr varScale="1">
        <p:scale>
          <a:sx n="93" d="100"/>
          <a:sy n="93" d="100"/>
        </p:scale>
        <p:origin x="24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2C6D45-BC10-564F-B8F0-E8C85764B8A8}" type="datetimeFigureOut">
              <a:rPr kumimoji="1" lang="zh-CN" altLang="en-US" smtClean="0"/>
              <a:t>2021/5/21</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87025-4B02-854E-82D6-E00CF7804512}" type="slidenum">
              <a:rPr kumimoji="1" lang="zh-CN" altLang="en-US" smtClean="0"/>
              <a:t>‹#›</a:t>
            </a:fld>
            <a:endParaRPr kumimoji="1" lang="zh-CN" altLang="en-US"/>
          </a:p>
        </p:txBody>
      </p:sp>
    </p:spTree>
    <p:extLst>
      <p:ext uri="{BB962C8B-B14F-4D97-AF65-F5344CB8AC3E}">
        <p14:creationId xmlns:p14="http://schemas.microsoft.com/office/powerpoint/2010/main" val="300277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23629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E87025-4B02-854E-82D6-E00CF7804512}" type="slidenum">
              <a:rPr kumimoji="1" lang="zh-CN" altLang="en-US" smtClean="0"/>
              <a:t>12</a:t>
            </a:fld>
            <a:endParaRPr kumimoji="1" lang="zh-CN" altLang="en-US"/>
          </a:p>
        </p:txBody>
      </p:sp>
    </p:spTree>
    <p:extLst>
      <p:ext uri="{BB962C8B-B14F-4D97-AF65-F5344CB8AC3E}">
        <p14:creationId xmlns:p14="http://schemas.microsoft.com/office/powerpoint/2010/main" val="423133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38444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05993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66671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48420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07134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57966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15868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6146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5170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1.the scatter plot map </a:t>
            </a:r>
            <a:r>
              <a:rPr lang="zh-CN" altLang="en-US" sz="1200" b="0" i="0" kern="1200" dirty="0">
                <a:solidFill>
                  <a:schemeClr val="tx1"/>
                </a:solidFill>
                <a:effectLst/>
                <a:latin typeface="+mn-lt"/>
                <a:ea typeface="+mn-ea"/>
                <a:cs typeface="+mn-cs"/>
              </a:rPr>
              <a:t>显示的是采样数据（数据量太大）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可以看出各类型出租车随年份变化的经营状况的改变（地位转变）</a:t>
            </a:r>
            <a:endParaRPr lang="zh-CN" altLang="en-US" dirty="0"/>
          </a:p>
        </p:txBody>
      </p:sp>
      <p:sp>
        <p:nvSpPr>
          <p:cNvPr id="4" name="灯片编号占位符 3"/>
          <p:cNvSpPr>
            <a:spLocks noGrp="1"/>
          </p:cNvSpPr>
          <p:nvPr>
            <p:ph type="sldNum" sz="quarter" idx="10"/>
          </p:nvPr>
        </p:nvSpPr>
        <p:spPr/>
        <p:txBody>
          <a:bodyPr/>
          <a:lstStyle/>
          <a:p>
            <a:fld id="{C4E87025-4B02-854E-82D6-E00CF7804512}" type="slidenum">
              <a:rPr kumimoji="1" lang="zh-CN" altLang="en-US" smtClean="0"/>
              <a:t>4</a:t>
            </a:fld>
            <a:endParaRPr kumimoji="1" lang="zh-CN" altLang="en-US"/>
          </a:p>
        </p:txBody>
      </p:sp>
    </p:spTree>
    <p:extLst>
      <p:ext uri="{BB962C8B-B14F-4D97-AF65-F5344CB8AC3E}">
        <p14:creationId xmlns:p14="http://schemas.microsoft.com/office/powerpoint/2010/main" val="4258886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2348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06851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两个队列</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88060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4090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30576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7E89B-54CB-4130-A3FB-39223DF6BAE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4573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2748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2711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1299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07464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详细地展示了纽约市五个区黄色出租车的活动，显然，即使允许黄色出租车在纽约市五个行政区的任何地方运行，曼哈顿地区（绿色）的搭乘数量也非常集中，这与其他行政区相比要多得多。各种解读</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C4E87025-4B02-854E-82D6-E00CF7804512}" type="slidenum">
              <a:rPr kumimoji="1" lang="zh-CN" altLang="en-US" smtClean="0"/>
              <a:t>5</a:t>
            </a:fld>
            <a:endParaRPr kumimoji="1" lang="zh-CN" altLang="en-US"/>
          </a:p>
        </p:txBody>
      </p:sp>
    </p:spTree>
    <p:extLst>
      <p:ext uri="{BB962C8B-B14F-4D97-AF65-F5344CB8AC3E}">
        <p14:creationId xmlns:p14="http://schemas.microsoft.com/office/powerpoint/2010/main" val="1883940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66241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11320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71950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57528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2358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20471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36417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7E89B-54CB-4130-A3FB-39223DF6BAE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79420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95993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86163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曼哈顿（绿框）的票价中位数最低，同时其极端离群值也最多。 较低的票价中位数可能意味着曼哈顿的大多数出行都是短途旅行，而离群值可能代表偶尔从曼哈顿到其他行政区甚至其他城市的较长旅行。 </a:t>
            </a:r>
            <a:endParaRPr lang="en-US" altLang="zh-CN" dirty="0"/>
          </a:p>
          <a:p>
            <a:pPr marL="228600" indent="-228600">
              <a:buFont typeface="+mj-lt"/>
              <a:buAutoNum type="arabicPeriod"/>
            </a:pPr>
            <a:r>
              <a:rPr lang="zh-CN" altLang="en-US" sz="1200" b="0" i="0" kern="1200" dirty="0">
                <a:solidFill>
                  <a:schemeClr val="tx1"/>
                </a:solidFill>
                <a:effectLst/>
                <a:latin typeface="+mn-lt"/>
                <a:ea typeface="+mn-ea"/>
                <a:cs typeface="+mn-cs"/>
              </a:rPr>
              <a:t>史丹顿岛</a:t>
            </a:r>
            <a:r>
              <a:rPr lang="zh-CN" altLang="en-US" dirty="0"/>
              <a:t>（红色框）的票价大多是统一的，也许大多数的出租车旅行都在区内</a:t>
            </a:r>
          </a:p>
        </p:txBody>
      </p:sp>
      <p:sp>
        <p:nvSpPr>
          <p:cNvPr id="4" name="灯片编号占位符 3"/>
          <p:cNvSpPr>
            <a:spLocks noGrp="1"/>
          </p:cNvSpPr>
          <p:nvPr>
            <p:ph type="sldNum" sz="quarter" idx="10"/>
          </p:nvPr>
        </p:nvSpPr>
        <p:spPr/>
        <p:txBody>
          <a:bodyPr/>
          <a:lstStyle/>
          <a:p>
            <a:fld id="{C4E87025-4B02-854E-82D6-E00CF7804512}" type="slidenum">
              <a:rPr kumimoji="1" lang="zh-CN" altLang="en-US" smtClean="0"/>
              <a:t>6</a:t>
            </a:fld>
            <a:endParaRPr kumimoji="1" lang="zh-CN" altLang="en-US"/>
          </a:p>
        </p:txBody>
      </p:sp>
    </p:spTree>
    <p:extLst>
      <p:ext uri="{BB962C8B-B14F-4D97-AF65-F5344CB8AC3E}">
        <p14:creationId xmlns:p14="http://schemas.microsoft.com/office/powerpoint/2010/main" val="3151633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55634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81502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45107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fld id="{C4E87025-4B02-854E-82D6-E00CF7804512}" type="slidenum">
              <a:rPr kumimoji="1" lang="zh-CN" altLang="en-US" smtClean="0"/>
              <a:t>7</a:t>
            </a:fld>
            <a:endParaRPr kumimoji="1" lang="zh-CN" altLang="en-US"/>
          </a:p>
        </p:txBody>
      </p:sp>
    </p:spTree>
    <p:extLst>
      <p:ext uri="{BB962C8B-B14F-4D97-AF65-F5344CB8AC3E}">
        <p14:creationId xmlns:p14="http://schemas.microsoft.com/office/powerpoint/2010/main" val="2955670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093FA-181E-40DA-A828-9C9C9A0DDCC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4855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7E89B-54CB-4130-A3FB-39223DF6BAE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68562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7E89B-54CB-4130-A3FB-39223DF6BAE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00157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维度就相当于坐标系上就坐标轴，比如时间，部门； </a:t>
            </a:r>
            <a:r>
              <a:rPr lang="en-US" altLang="zh-CN" dirty="0"/>
              <a:t>--</a:t>
            </a:r>
            <a:r>
              <a:rPr lang="zh-CN" altLang="en-US" dirty="0"/>
              <a:t>维度表</a:t>
            </a:r>
          </a:p>
          <a:p>
            <a:r>
              <a:rPr lang="zh-CN" altLang="en-US" dirty="0"/>
              <a:t>度量就是能在报表里面反应出来的数据，比如销售额； </a:t>
            </a:r>
            <a:r>
              <a:rPr lang="en-US" altLang="zh-CN" dirty="0"/>
              <a:t>--</a:t>
            </a:r>
            <a:r>
              <a:rPr lang="zh-CN" altLang="en-US" dirty="0"/>
              <a:t>事实表</a:t>
            </a:r>
          </a:p>
        </p:txBody>
      </p:sp>
      <p:sp>
        <p:nvSpPr>
          <p:cNvPr id="4" name="灯片编号占位符 3"/>
          <p:cNvSpPr>
            <a:spLocks noGrp="1"/>
          </p:cNvSpPr>
          <p:nvPr>
            <p:ph type="sldNum" sz="quarter" idx="10"/>
          </p:nvPr>
        </p:nvSpPr>
        <p:spPr/>
        <p:txBody>
          <a:bodyPr/>
          <a:lstStyle/>
          <a:p>
            <a:fld id="{C4E87025-4B02-854E-82D6-E00CF7804512}" type="slidenum">
              <a:rPr kumimoji="1" lang="zh-CN" altLang="en-US" smtClean="0"/>
              <a:t>11</a:t>
            </a:fld>
            <a:endParaRPr kumimoji="1" lang="zh-CN" altLang="en-US"/>
          </a:p>
        </p:txBody>
      </p:sp>
    </p:spTree>
    <p:extLst>
      <p:ext uri="{BB962C8B-B14F-4D97-AF65-F5344CB8AC3E}">
        <p14:creationId xmlns:p14="http://schemas.microsoft.com/office/powerpoint/2010/main" val="26010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3543AFA-55EC-4523-995D-8FACD41448C9}" type="datetime1">
              <a:rPr kumimoji="1" lang="zh-CN" altLang="en-US" smtClean="0"/>
              <a:t>2021/5/21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484879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ABA4ECC-1F86-4B40-87F9-5706E273EA6E}" type="datetime1">
              <a:rPr kumimoji="1" lang="zh-CN" altLang="en-US" smtClean="0"/>
              <a:t>2021/5/21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3675862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4C653A4-997E-44BB-9D1F-6A922A521FEC}" type="datetime1">
              <a:rPr kumimoji="1" lang="zh-CN" altLang="en-US" smtClean="0"/>
              <a:t>2021/5/21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4049793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551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latin typeface="华文仿宋" panose="02010600040101010101" pitchFamily="2" charset="-122"/>
                <a:ea typeface="华文仿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Ø"/>
              <a:defRPr>
                <a:solidFill>
                  <a:srgbClr val="0070C0"/>
                </a:solidFill>
                <a:latin typeface="华文仿宋" panose="02010600040101010101" pitchFamily="2" charset="-122"/>
                <a:ea typeface="华文仿宋" panose="02010600040101010101" pitchFamily="2" charset="-122"/>
              </a:defRPr>
            </a:lvl1pPr>
            <a:lvl2pPr marL="685800" indent="-228600">
              <a:buFont typeface="Wingdings" panose="05000000000000000000" pitchFamily="2" charset="2"/>
              <a:buChar char="ü"/>
              <a:defRPr>
                <a:solidFill>
                  <a:srgbClr val="0070C0"/>
                </a:solidFill>
                <a:latin typeface="华文仿宋" panose="02010600040101010101" pitchFamily="2" charset="-122"/>
                <a:ea typeface="华文仿宋" panose="02010600040101010101" pitchFamily="2" charset="-122"/>
              </a:defRPr>
            </a:lvl2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DE8ECE11-2197-4065-8197-818A60C0D1F0}" type="datetime1">
              <a:rPr kumimoji="1" lang="zh-CN" altLang="en-US" smtClean="0"/>
              <a:t>2021/5/21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2860741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1DBCB69-65D4-4402-9B0D-9C87D34AABFE}" type="datetime1">
              <a:rPr kumimoji="1" lang="zh-CN" altLang="en-US" smtClean="0"/>
              <a:t>2021/5/21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4026058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8309735-2DE7-425B-AEC8-93CEF192C5BD}" type="datetime1">
              <a:rPr kumimoji="1" lang="zh-CN" altLang="en-US" smtClean="0"/>
              <a:t>2021/5/21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3745352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A27CEFD-F014-4DBC-9E05-67966CEE48F1}" type="datetime1">
              <a:rPr kumimoji="1" lang="zh-CN" altLang="en-US" smtClean="0"/>
              <a:t>2021/5/21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1324275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4B4EBB3-B4EB-4834-9757-5A035517C768}" type="datetime1">
              <a:rPr kumimoji="1" lang="zh-CN" altLang="en-US" smtClean="0"/>
              <a:t>2021/5/21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4039098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7C3BC-0F8D-4781-9A63-7279A2555D0F}" type="datetime1">
              <a:rPr kumimoji="1" lang="zh-CN" altLang="en-US" smtClean="0"/>
              <a:t>2021/5/21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2985619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EA0095B-A8B3-49AE-971D-CED989B9436E}" type="datetime1">
              <a:rPr kumimoji="1" lang="zh-CN" altLang="en-US" smtClean="0"/>
              <a:t>2021/5/21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3989020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9CC78A1-692E-4B0E-B0C7-87CAED4937D4}" type="datetime1">
              <a:rPr kumimoji="1" lang="zh-CN" altLang="en-US" smtClean="0"/>
              <a:t>2021/5/21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3364996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6BA9C0-4B40-4924-8DD9-9D4BCFC6CCE8}" type="datetime1">
              <a:rPr kumimoji="1" lang="zh-CN" altLang="en-US" smtClean="0"/>
              <a:t>2021/5/21</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61666-614C-3643-ADC9-2769115EBDBB}" type="slidenum">
              <a:rPr kumimoji="1" lang="zh-CN" altLang="en-US" smtClean="0"/>
              <a:t>‹#›</a:t>
            </a:fld>
            <a:endParaRPr kumimoji="1" lang="zh-CN" altLang="en-US"/>
          </a:p>
        </p:txBody>
      </p:sp>
    </p:spTree>
    <p:extLst>
      <p:ext uri="{BB962C8B-B14F-4D97-AF65-F5344CB8AC3E}">
        <p14:creationId xmlns:p14="http://schemas.microsoft.com/office/powerpoint/2010/main" val="10479777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1.nyc.gov/site/tlc/about/tlc-trip-record-data.pag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
          <p:cNvGrpSpPr>
            <a:grpSpLocks/>
          </p:cNvGrpSpPr>
          <p:nvPr/>
        </p:nvGrpSpPr>
        <p:grpSpPr bwMode="auto">
          <a:xfrm>
            <a:off x="16727" y="116004"/>
            <a:ext cx="5073650" cy="752475"/>
            <a:chOff x="77788" y="47625"/>
            <a:chExt cx="5073649" cy="752277"/>
          </a:xfrm>
        </p:grpSpPr>
        <p:pic>
          <p:nvPicPr>
            <p:cNvPr id="5" name="图片 13" descr="HIT"/>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88" y="47625"/>
              <a:ext cx="24288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a:spLocks noChangeArrowheads="1"/>
            </p:cNvSpPr>
            <p:nvPr/>
          </p:nvSpPr>
          <p:spPr bwMode="auto">
            <a:xfrm>
              <a:off x="2420938" y="133350"/>
              <a:ext cx="27304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方正姚体" pitchFamily="2" charset="-122"/>
                  <a:ea typeface="方正姚体" pitchFamily="2" charset="-122"/>
                  <a:cs typeface="+mn-cs"/>
                </a:rPr>
                <a:t>海量数据计算研究中心</a:t>
              </a:r>
            </a:p>
          </p:txBody>
        </p:sp>
        <p:sp>
          <p:nvSpPr>
            <p:cNvPr id="7" name="TextBox 2"/>
            <p:cNvSpPr txBox="1">
              <a:spLocks noChangeArrowheads="1"/>
            </p:cNvSpPr>
            <p:nvPr/>
          </p:nvSpPr>
          <p:spPr bwMode="auto">
            <a:xfrm>
              <a:off x="701675" y="492125"/>
              <a:ext cx="36099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pitchFamily="34" charset="0"/>
                  <a:ea typeface="宋体" pitchFamily="2" charset="-122"/>
                  <a:cs typeface="+mn-cs"/>
                </a:rPr>
                <a:t>Massive Data Computing Lab @ HIT</a:t>
              </a:r>
            </a:p>
          </p:txBody>
        </p:sp>
      </p:grpSp>
      <p:sp>
        <p:nvSpPr>
          <p:cNvPr id="13" name="矩形 12">
            <a:extLst>
              <a:ext uri="{FF2B5EF4-FFF2-40B4-BE49-F238E27FC236}">
                <a16:creationId xmlns:a16="http://schemas.microsoft.com/office/drawing/2014/main" id="{56EE1009-68D4-49B7-9C4C-27CB0F866AF3}"/>
              </a:ext>
            </a:extLst>
          </p:cNvPr>
          <p:cNvSpPr/>
          <p:nvPr/>
        </p:nvSpPr>
        <p:spPr bwMode="auto">
          <a:xfrm>
            <a:off x="0" y="1752600"/>
            <a:ext cx="9144000" cy="1430101"/>
          </a:xfrm>
          <a:prstGeom prst="rect">
            <a:avLst/>
          </a:prstGeom>
          <a:solidFill>
            <a:srgbClr val="024C89"/>
          </a:solid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sym typeface="Arial" panose="020B0604020202020204" pitchFamily="34" charset="0"/>
            </a:endParaRPr>
          </a:p>
        </p:txBody>
      </p:sp>
      <p:sp>
        <p:nvSpPr>
          <p:cNvPr id="14" name="文本框 13">
            <a:extLst>
              <a:ext uri="{FF2B5EF4-FFF2-40B4-BE49-F238E27FC236}">
                <a16:creationId xmlns:a16="http://schemas.microsoft.com/office/drawing/2014/main" id="{20FD8097-4044-4958-8722-9D518BBE02B5}"/>
              </a:ext>
            </a:extLst>
          </p:cNvPr>
          <p:cNvSpPr txBox="1">
            <a:spLocks noChangeArrowheads="1"/>
          </p:cNvSpPr>
          <p:nvPr/>
        </p:nvSpPr>
        <p:spPr bwMode="auto">
          <a:xfrm>
            <a:off x="-2931" y="1972547"/>
            <a:ext cx="9144000" cy="93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40000"/>
              </a:lnSpc>
              <a:spcBef>
                <a:spcPct val="0"/>
              </a:spcBef>
              <a:spcAft>
                <a:spcPts val="0"/>
              </a:spcAft>
              <a:buClrTx/>
              <a:buSzTx/>
              <a:buFont typeface="Arial" panose="020B0604020202020204" pitchFamily="34" charset="0"/>
              <a:buNone/>
              <a:tabLst/>
              <a:defRPr/>
            </a:pPr>
            <a:r>
              <a:rPr kumimoji="0" lang="zh-CN" altLang="en-US" sz="4400" b="1"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sym typeface="Arial" panose="020B0604020202020204" pitchFamily="34" charset="0"/>
              </a:rPr>
              <a:t>大数据分析优化</a:t>
            </a:r>
            <a:endParaRPr kumimoji="0" lang="en-US" altLang="zh-CN" sz="4400" b="1"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sym typeface="Arial" panose="020B0604020202020204" pitchFamily="34" charset="0"/>
            </a:endParaRPr>
          </a:p>
        </p:txBody>
      </p:sp>
      <p:grpSp>
        <p:nvGrpSpPr>
          <p:cNvPr id="9" name="组合 8"/>
          <p:cNvGrpSpPr/>
          <p:nvPr/>
        </p:nvGrpSpPr>
        <p:grpSpPr>
          <a:xfrm>
            <a:off x="1905000" y="3651156"/>
            <a:ext cx="5878945" cy="2217851"/>
            <a:chOff x="2209799" y="1828800"/>
            <a:chExt cx="5878945" cy="2217851"/>
          </a:xfrm>
        </p:grpSpPr>
        <p:sp>
          <p:nvSpPr>
            <p:cNvPr id="10" name="TextBox 9">
              <a:extLst>
                <a:ext uri="{FF2B5EF4-FFF2-40B4-BE49-F238E27FC236}">
                  <a16:creationId xmlns:a16="http://schemas.microsoft.com/office/drawing/2014/main" id="{38BC8D83-52B7-45CA-BE14-931CC3AC966A}"/>
                </a:ext>
              </a:extLst>
            </p:cNvPr>
            <p:cNvSpPr txBox="1">
              <a:spLocks noChangeArrowheads="1"/>
            </p:cNvSpPr>
            <p:nvPr/>
          </p:nvSpPr>
          <p:spPr bwMode="auto">
            <a:xfrm>
              <a:off x="2983345" y="1828800"/>
              <a:ext cx="5105399" cy="221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rPr>
                <a:t>查询性能的优化策略</a:t>
              </a:r>
              <a:endParaRPr kumimoji="0" lang="en-US" altLang="zh-CN" sz="3200" b="1"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rPr>
                <a:t>平台功耗的优化策略</a:t>
              </a:r>
              <a:endParaRPr kumimoji="0" lang="en-US" altLang="zh-CN" sz="3200" b="1"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50000"/>
                </a:lnSpc>
                <a:spcBef>
                  <a:spcPct val="0"/>
                </a:spcBef>
                <a:spcAft>
                  <a:spcPts val="0"/>
                </a:spcAft>
                <a:buClrTx/>
                <a:buSzTx/>
                <a:buFont typeface="Arial" panose="020B0604020202020204" pitchFamily="34" charset="0"/>
                <a:buNone/>
                <a:tabLst/>
                <a:defRPr/>
              </a:pPr>
              <a:endParaRPr kumimoji="0" lang="en-US" altLang="zh-CN" sz="3200" b="1"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endParaRPr>
            </a:p>
          </p:txBody>
        </p:sp>
        <p:sp>
          <p:nvSpPr>
            <p:cNvPr id="11" name="矩形 10">
              <a:extLst>
                <a:ext uri="{FF2B5EF4-FFF2-40B4-BE49-F238E27FC236}">
                  <a16:creationId xmlns:a16="http://schemas.microsoft.com/office/drawing/2014/main" id="{4FB1D243-8C20-4D30-9909-B92D5BE662B3}"/>
                </a:ext>
              </a:extLst>
            </p:cNvPr>
            <p:cNvSpPr/>
            <p:nvPr/>
          </p:nvSpPr>
          <p:spPr>
            <a:xfrm>
              <a:off x="2209799" y="2076124"/>
              <a:ext cx="685800" cy="396353"/>
            </a:xfrm>
            <a:prstGeom prst="rect">
              <a:avLst/>
            </a:prstGeom>
            <a:solidFill>
              <a:srgbClr val="024C89"/>
            </a:solidFill>
            <a:ln w="38100">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rPr>
                <a:t>1</a:t>
              </a:r>
              <a:endParaRPr kumimoji="0" lang="zh-CN" altLang="en-US" sz="1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endParaRPr>
            </a:p>
          </p:txBody>
        </p:sp>
        <p:sp>
          <p:nvSpPr>
            <p:cNvPr id="12" name="矩形 11">
              <a:extLst>
                <a:ext uri="{FF2B5EF4-FFF2-40B4-BE49-F238E27FC236}">
                  <a16:creationId xmlns:a16="http://schemas.microsoft.com/office/drawing/2014/main" id="{E821E33A-2C00-4AF7-9D82-D1CCC060B30D}"/>
                </a:ext>
              </a:extLst>
            </p:cNvPr>
            <p:cNvSpPr/>
            <p:nvPr/>
          </p:nvSpPr>
          <p:spPr>
            <a:xfrm>
              <a:off x="2209799" y="2821352"/>
              <a:ext cx="685800" cy="396353"/>
            </a:xfrm>
            <a:prstGeom prst="rect">
              <a:avLst/>
            </a:prstGeom>
            <a:solidFill>
              <a:srgbClr val="024C89"/>
            </a:solidFill>
            <a:ln w="38100">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rPr>
                <a:t>2</a:t>
              </a:r>
              <a:endParaRPr kumimoji="0" lang="zh-CN" altLang="en-US" sz="2800" b="0" i="0" u="none" strike="noStrike" kern="1200" cap="none" spc="0" normalizeH="0" baseline="0" noProof="0" dirty="0">
                <a:ln>
                  <a:noFill/>
                </a:ln>
                <a:solidFill>
                  <a:prstClr val="white"/>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endParaRPr>
            </a:p>
          </p:txBody>
        </p:sp>
      </p:grpSp>
      <p:sp>
        <p:nvSpPr>
          <p:cNvPr id="2" name="灯片编号占位符 1"/>
          <p:cNvSpPr>
            <a:spLocks noGrp="1"/>
          </p:cNvSpPr>
          <p:nvPr>
            <p:ph type="sldNum" sz="quarter" idx="12"/>
          </p:nvPr>
        </p:nvSpPr>
        <p:spPr/>
        <p:txBody>
          <a:bodyPr/>
          <a:lstStyle/>
          <a:p>
            <a:fld id="{4E461666-614C-3643-ADC9-2769115EBDBB}" type="slidenum">
              <a:rPr kumimoji="1" lang="zh-CN" altLang="en-US" smtClean="0"/>
              <a:t>1</a:t>
            </a:fld>
            <a:endParaRPr kumimoji="1" lang="zh-CN" altLang="en-US"/>
          </a:p>
        </p:txBody>
      </p:sp>
    </p:spTree>
    <p:extLst>
      <p:ext uri="{BB962C8B-B14F-4D97-AF65-F5344CB8AC3E}">
        <p14:creationId xmlns:p14="http://schemas.microsoft.com/office/powerpoint/2010/main" val="768207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334981"/>
            <a:ext cx="9144000" cy="2322494"/>
          </a:xfrm>
        </p:spPr>
        <p:txBody>
          <a:bodyPr>
            <a:noAutofit/>
          </a:bodyPr>
          <a:lstStyle/>
          <a:p>
            <a:pPr algn="ctr">
              <a:spcBef>
                <a:spcPts val="1200"/>
              </a:spcBef>
            </a:pPr>
            <a:r>
              <a:rPr kumimoji="1" lang="en-US" altLang="zh-CN"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rPr>
              <a:t>MRA</a:t>
            </a:r>
            <a:r>
              <a:rPr kumimoji="1" lang="zh-CN" altLang="en-US" dirty="0">
                <a:solidFill>
                  <a:srgbClr val="0070C0"/>
                </a:solidFill>
                <a:latin typeface="Microsoft JhengHei" panose="020B0604030504040204" pitchFamily="34" charset="-120"/>
                <a:ea typeface="Microsoft JhengHei" panose="020B0604030504040204" pitchFamily="34" charset="-120"/>
              </a:rPr>
              <a:t>树</a:t>
            </a:r>
            <a:r>
              <a:rPr kumimoji="1" lang="en-US" altLang="zh-CN" dirty="0">
                <a:solidFill>
                  <a:srgbClr val="0070C0"/>
                </a:solidFill>
                <a:latin typeface="Microsoft JhengHei" panose="020B0604030504040204" pitchFamily="34" charset="-120"/>
                <a:ea typeface="Microsoft JhengHei" panose="020B0604030504040204" pitchFamily="34" charset="-120"/>
              </a:rPr>
              <a:t>:</a:t>
            </a:r>
            <a:r>
              <a:rPr kumimoji="1" lang="zh-CN" altLang="en-US" dirty="0">
                <a:solidFill>
                  <a:srgbClr val="0070C0"/>
                </a:solidFill>
                <a:latin typeface="Microsoft JhengHei" panose="020B0604030504040204" pitchFamily="34" charset="-120"/>
                <a:ea typeface="Microsoft JhengHei" panose="020B0604030504040204" pitchFamily="34" charset="-120"/>
              </a:rPr>
              <a:t> 空间聚集索引</a:t>
            </a:r>
            <a:br>
              <a:rPr kumimoji="1" lang="en-US" altLang="zh-CN" dirty="0">
                <a:solidFill>
                  <a:srgbClr val="0070C0"/>
                </a:solidFill>
                <a:latin typeface="Microsoft JhengHei" panose="020B0604030504040204" pitchFamily="34" charset="-120"/>
                <a:ea typeface="Microsoft JhengHei" panose="020B0604030504040204" pitchFamily="34" charset="-120"/>
              </a:rPr>
            </a:br>
            <a:r>
              <a:rPr kumimoji="1" lang="en-US" altLang="zh-CN" sz="3600" dirty="0">
                <a:solidFill>
                  <a:srgbClr val="0070C0"/>
                </a:solidFill>
                <a:latin typeface="Microsoft JhengHei" panose="020B0604030504040204" pitchFamily="34" charset="-120"/>
                <a:ea typeface="Microsoft JhengHei" panose="020B0604030504040204" pitchFamily="34" charset="-120"/>
              </a:rPr>
              <a:t>(</a:t>
            </a:r>
            <a:r>
              <a:rPr kumimoji="1" lang="en-US" altLang="zh-CN" sz="3600"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rPr>
              <a:t>Multi‐Resolution Aggregate Tree)</a:t>
            </a:r>
            <a:endParaRPr lang="zh-CN" altLang="en-US" sz="3600" dirty="0">
              <a:solidFill>
                <a:srgbClr val="0070C0"/>
              </a:solidFill>
              <a:latin typeface="Microsoft JhengHei" panose="020B0604030504040204" pitchFamily="34" charset="-120"/>
              <a:ea typeface="Microsoft JhengHei" panose="020B0604030504040204" pitchFamily="34" charset="-120"/>
            </a:endParaRPr>
          </a:p>
        </p:txBody>
      </p:sp>
      <p:pic>
        <p:nvPicPr>
          <p:cNvPr id="2" name="图片 1"/>
          <p:cNvPicPr>
            <a:picLocks noChangeAspect="1"/>
          </p:cNvPicPr>
          <p:nvPr/>
        </p:nvPicPr>
        <p:blipFill>
          <a:blip r:embed="rId3"/>
          <a:stretch>
            <a:fillRect/>
          </a:stretch>
        </p:blipFill>
        <p:spPr>
          <a:xfrm>
            <a:off x="2695680" y="2866974"/>
            <a:ext cx="3453912" cy="3283738"/>
          </a:xfrm>
          <a:prstGeom prst="rect">
            <a:avLst/>
          </a:prstGeom>
        </p:spPr>
      </p:pic>
    </p:spTree>
    <p:extLst>
      <p:ext uri="{BB962C8B-B14F-4D97-AF65-F5344CB8AC3E}">
        <p14:creationId xmlns:p14="http://schemas.microsoft.com/office/powerpoint/2010/main" val="981215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325563"/>
          </a:xfrm>
        </p:spPr>
        <p:txBody>
          <a:bodyPr/>
          <a:lstStyle/>
          <a:p>
            <a:r>
              <a:rPr lang="zh-CN" altLang="en-US" b="1" dirty="0">
                <a:solidFill>
                  <a:srgbClr val="0070C0"/>
                </a:solidFill>
                <a:latin typeface="Microsoft JhengHei" panose="020B0604030504040204" pitchFamily="34" charset="-120"/>
                <a:ea typeface="Microsoft JhengHei" panose="020B0604030504040204" pitchFamily="34" charset="-120"/>
              </a:rPr>
              <a:t>相关概念</a:t>
            </a:r>
            <a:r>
              <a:rPr lang="en-US" altLang="zh-CN" b="1" dirty="0">
                <a:solidFill>
                  <a:srgbClr val="0070C0"/>
                </a:solidFill>
                <a:latin typeface="Microsoft JhengHei" panose="020B0604030504040204" pitchFamily="34" charset="-120"/>
                <a:ea typeface="Microsoft JhengHei" panose="020B0604030504040204" pitchFamily="34" charset="-120"/>
              </a:rPr>
              <a:t>: </a:t>
            </a:r>
            <a:r>
              <a:rPr lang="zh-CN" altLang="en-US" b="1" dirty="0">
                <a:solidFill>
                  <a:srgbClr val="0070C0"/>
                </a:solidFill>
                <a:latin typeface="Microsoft JhengHei" panose="020B0604030504040204" pitchFamily="34" charset="-120"/>
                <a:ea typeface="Microsoft JhengHei" panose="020B0604030504040204" pitchFamily="34" charset="-120"/>
              </a:rPr>
              <a:t>多维数据分析</a:t>
            </a:r>
          </a:p>
        </p:txBody>
      </p:sp>
      <p:sp>
        <p:nvSpPr>
          <p:cNvPr id="4" name="内容占位符 3"/>
          <p:cNvSpPr>
            <a:spLocks noGrp="1"/>
          </p:cNvSpPr>
          <p:nvPr>
            <p:ph idx="1"/>
          </p:nvPr>
        </p:nvSpPr>
        <p:spPr>
          <a:xfrm>
            <a:off x="628650" y="1065125"/>
            <a:ext cx="8123464" cy="502418"/>
          </a:xfrm>
        </p:spPr>
        <p:txBody>
          <a:bodyPr/>
          <a:lstStyle/>
          <a:p>
            <a:pPr>
              <a:buFont typeface="Wingdings" panose="05000000000000000000" pitchFamily="2" charset="2"/>
              <a:buChar char="Ø"/>
            </a:pPr>
            <a:r>
              <a:rPr lang="zh-CN" altLang="en-US" b="1" dirty="0">
                <a:solidFill>
                  <a:srgbClr val="0070C0"/>
                </a:solidFill>
                <a:latin typeface="Microsoft JhengHei" panose="020B0604030504040204" pitchFamily="34" charset="-120"/>
                <a:ea typeface="Microsoft JhengHei" panose="020B0604030504040204" pitchFamily="34" charset="-120"/>
              </a:rPr>
              <a:t>多维数据：</a:t>
            </a:r>
            <a:endParaRPr lang="en-US" altLang="zh-CN" b="1" dirty="0">
              <a:solidFill>
                <a:srgbClr val="0070C0"/>
              </a:solidFill>
              <a:latin typeface="Microsoft JhengHei" panose="020B0604030504040204" pitchFamily="34" charset="-120"/>
              <a:ea typeface="Microsoft JhengHei" panose="020B0604030504040204" pitchFamily="34" charset="-120"/>
            </a:endParaRPr>
          </a:p>
        </p:txBody>
      </p:sp>
      <p:sp>
        <p:nvSpPr>
          <p:cNvPr id="3" name="灯片编号占位符 2"/>
          <p:cNvSpPr>
            <a:spLocks noGrp="1"/>
          </p:cNvSpPr>
          <p:nvPr>
            <p:ph type="sldNum" sz="quarter" idx="12"/>
          </p:nvPr>
        </p:nvSpPr>
        <p:spPr/>
        <p:txBody>
          <a:bodyPr/>
          <a:lstStyle/>
          <a:p>
            <a:fld id="{4E461666-614C-3643-ADC9-2769115EBDBB}" type="slidenum">
              <a:rPr kumimoji="1" lang="zh-CN" altLang="en-US" b="1" smtClean="0">
                <a:latin typeface="Microsoft JhengHei" panose="020B0604030504040204" pitchFamily="34" charset="-120"/>
                <a:ea typeface="Microsoft JhengHei" panose="020B0604030504040204" pitchFamily="34" charset="-120"/>
              </a:rPr>
              <a:t>11</a:t>
            </a:fld>
            <a:endParaRPr kumimoji="1" lang="zh-CN" altLang="en-US" b="1">
              <a:latin typeface="Microsoft JhengHei" panose="020B0604030504040204" pitchFamily="34" charset="-120"/>
              <a:ea typeface="Microsoft JhengHei" panose="020B0604030504040204" pitchFamily="34" charset="-120"/>
            </a:endParaRPr>
          </a:p>
        </p:txBody>
      </p:sp>
      <p:sp>
        <p:nvSpPr>
          <p:cNvPr id="6" name="内容占位符 3"/>
          <p:cNvSpPr txBox="1">
            <a:spLocks/>
          </p:cNvSpPr>
          <p:nvPr/>
        </p:nvSpPr>
        <p:spPr>
          <a:xfrm>
            <a:off x="628650" y="3046331"/>
            <a:ext cx="4063930" cy="530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b="1" dirty="0">
                <a:solidFill>
                  <a:srgbClr val="0070C0"/>
                </a:solidFill>
                <a:latin typeface="Microsoft JhengHei" panose="020B0604030504040204" pitchFamily="34" charset="-120"/>
                <a:ea typeface="Microsoft JhengHei" panose="020B0604030504040204" pitchFamily="34" charset="-120"/>
              </a:rPr>
              <a:t>OLAP</a:t>
            </a:r>
            <a:r>
              <a:rPr lang="zh-CN" altLang="en-US" b="1" dirty="0">
                <a:solidFill>
                  <a:srgbClr val="0070C0"/>
                </a:solidFill>
                <a:latin typeface="Microsoft JhengHei" panose="020B0604030504040204" pitchFamily="34" charset="-120"/>
                <a:ea typeface="Microsoft JhengHei" panose="020B0604030504040204" pitchFamily="34" charset="-120"/>
              </a:rPr>
              <a:t>中的</a:t>
            </a:r>
            <a:r>
              <a:rPr lang="en-US" altLang="zh-CN" b="1" dirty="0">
                <a:solidFill>
                  <a:srgbClr val="0070C0"/>
                </a:solidFill>
                <a:latin typeface="Microsoft JhengHei" panose="020B0604030504040204" pitchFamily="34" charset="-120"/>
                <a:ea typeface="Microsoft JhengHei" panose="020B0604030504040204" pitchFamily="34" charset="-120"/>
              </a:rPr>
              <a:t>CUBE</a:t>
            </a:r>
            <a:r>
              <a:rPr lang="zh-CN" altLang="en-US" b="1" dirty="0">
                <a:solidFill>
                  <a:srgbClr val="0070C0"/>
                </a:solidFill>
                <a:latin typeface="Microsoft JhengHei" panose="020B0604030504040204" pitchFamily="34" charset="-120"/>
                <a:ea typeface="Microsoft JhengHei" panose="020B0604030504040204" pitchFamily="34" charset="-120"/>
              </a:rPr>
              <a:t>模型：</a:t>
            </a:r>
            <a:endParaRPr lang="en-US" altLang="zh-CN" b="1" dirty="0">
              <a:solidFill>
                <a:srgbClr val="0070C0"/>
              </a:solidFill>
              <a:latin typeface="Microsoft JhengHei" panose="020B0604030504040204" pitchFamily="34" charset="-120"/>
              <a:ea typeface="Microsoft JhengHei" panose="020B0604030504040204" pitchFamily="34" charset="-12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632" y="3056744"/>
            <a:ext cx="4162425" cy="34671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图片 8"/>
          <p:cNvPicPr>
            <a:picLocks noChangeAspect="1"/>
          </p:cNvPicPr>
          <p:nvPr/>
        </p:nvPicPr>
        <p:blipFill>
          <a:blip r:embed="rId4"/>
          <a:stretch>
            <a:fillRect/>
          </a:stretch>
        </p:blipFill>
        <p:spPr>
          <a:xfrm>
            <a:off x="0" y="1548670"/>
            <a:ext cx="9144000" cy="1301147"/>
          </a:xfrm>
          <a:prstGeom prst="rect">
            <a:avLst/>
          </a:prstGeom>
        </p:spPr>
      </p:pic>
      <p:sp>
        <p:nvSpPr>
          <p:cNvPr id="10" name="内容占位符 3"/>
          <p:cNvSpPr txBox="1">
            <a:spLocks/>
          </p:cNvSpPr>
          <p:nvPr/>
        </p:nvSpPr>
        <p:spPr>
          <a:xfrm>
            <a:off x="626452" y="4271176"/>
            <a:ext cx="4063930" cy="530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solidFill>
                  <a:srgbClr val="0070C0"/>
                </a:solidFill>
                <a:latin typeface="Microsoft JhengHei" panose="020B0604030504040204" pitchFamily="34" charset="-120"/>
                <a:ea typeface="Microsoft JhengHei" panose="020B0604030504040204" pitchFamily="34" charset="-120"/>
              </a:rPr>
              <a:t>数据立方体</a:t>
            </a:r>
            <a:r>
              <a:rPr lang="en-US" altLang="zh-CN" b="1" dirty="0">
                <a:solidFill>
                  <a:srgbClr val="0070C0"/>
                </a:solidFill>
                <a:latin typeface="Microsoft JhengHei" panose="020B0604030504040204" pitchFamily="34" charset="-120"/>
                <a:ea typeface="Microsoft JhengHei" panose="020B0604030504040204" pitchFamily="34" charset="-120"/>
              </a:rPr>
              <a:t>(</a:t>
            </a:r>
            <a:r>
              <a:rPr lang="zh-CN" altLang="en-US" b="1" dirty="0">
                <a:solidFill>
                  <a:srgbClr val="0070C0"/>
                </a:solidFill>
                <a:latin typeface="Microsoft JhengHei" panose="020B0604030504040204" pitchFamily="34" charset="-120"/>
                <a:ea typeface="Microsoft JhengHei" panose="020B0604030504040204" pitchFamily="34" charset="-120"/>
              </a:rPr>
              <a:t>超立方</a:t>
            </a:r>
            <a:r>
              <a:rPr lang="en-US" altLang="zh-CN" b="1" dirty="0">
                <a:solidFill>
                  <a:srgbClr val="0070C0"/>
                </a:solidFill>
                <a:latin typeface="Microsoft JhengHei" panose="020B0604030504040204" pitchFamily="34" charset="-120"/>
                <a:ea typeface="Microsoft JhengHei" panose="020B0604030504040204" pitchFamily="34" charset="-120"/>
              </a:rPr>
              <a:t>)</a:t>
            </a:r>
          </a:p>
        </p:txBody>
      </p:sp>
    </p:spTree>
    <p:extLst>
      <p:ext uri="{BB962C8B-B14F-4D97-AF65-F5344CB8AC3E}">
        <p14:creationId xmlns:p14="http://schemas.microsoft.com/office/powerpoint/2010/main" val="374570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0"/>
            <a:ext cx="8943032" cy="1325563"/>
          </a:xfrm>
        </p:spPr>
        <p:txBody>
          <a:bodyPr>
            <a:normAutofit/>
          </a:bodyPr>
          <a:lstStyle/>
          <a:p>
            <a:r>
              <a:rPr lang="zh-CN" altLang="en-US" b="1" dirty="0">
                <a:solidFill>
                  <a:srgbClr val="0070C0"/>
                </a:solidFill>
                <a:latin typeface="Microsoft JhengHei" panose="020B0604030504040204" pitchFamily="34" charset="-120"/>
                <a:ea typeface="Microsoft JhengHei" panose="020B0604030504040204" pitchFamily="34" charset="-120"/>
              </a:rPr>
              <a:t>相关概念</a:t>
            </a:r>
            <a:r>
              <a:rPr lang="en-US" altLang="zh-CN" b="1" dirty="0">
                <a:solidFill>
                  <a:srgbClr val="0070C0"/>
                </a:solidFill>
                <a:latin typeface="Microsoft JhengHei" panose="020B0604030504040204" pitchFamily="34" charset="-120"/>
                <a:ea typeface="Microsoft JhengHei" panose="020B0604030504040204" pitchFamily="34" charset="-120"/>
              </a:rPr>
              <a:t>:</a:t>
            </a:r>
            <a:r>
              <a:rPr lang="zh-CN" altLang="en-US" b="1" dirty="0">
                <a:solidFill>
                  <a:srgbClr val="0070C0"/>
                </a:solidFill>
                <a:latin typeface="Microsoft JhengHei" panose="020B0604030504040204" pitchFamily="34" charset="-120"/>
                <a:ea typeface="Microsoft JhengHei" panose="020B0604030504040204" pitchFamily="34" charset="-120"/>
              </a:rPr>
              <a:t>聚集函数</a:t>
            </a:r>
            <a:r>
              <a:rPr lang="en-US" altLang="zh-CN" b="1" dirty="0">
                <a:solidFill>
                  <a:srgbClr val="0070C0"/>
                </a:solidFill>
                <a:latin typeface="Microsoft JhengHei" panose="020B0604030504040204" pitchFamily="34" charset="-120"/>
                <a:ea typeface="Microsoft JhengHei" panose="020B0604030504040204" pitchFamily="34" charset="-120"/>
              </a:rPr>
              <a:t>(</a:t>
            </a:r>
            <a:r>
              <a:rPr lang="en-US" altLang="zh-CN" sz="3200" b="1" dirty="0">
                <a:solidFill>
                  <a:srgbClr val="0070C0"/>
                </a:solidFill>
                <a:latin typeface="Microsoft JhengHei" panose="020B0604030504040204" pitchFamily="34" charset="-120"/>
                <a:ea typeface="Microsoft JhengHei" panose="020B0604030504040204" pitchFamily="34" charset="-120"/>
              </a:rPr>
              <a:t>Aggregate function</a:t>
            </a:r>
            <a:r>
              <a:rPr lang="en-US" altLang="zh-CN" b="1" dirty="0">
                <a:solidFill>
                  <a:srgbClr val="0070C0"/>
                </a:solidFill>
                <a:latin typeface="Microsoft JhengHei" panose="020B0604030504040204" pitchFamily="34" charset="-120"/>
                <a:ea typeface="Microsoft JhengHei" panose="020B0604030504040204" pitchFamily="34" charset="-120"/>
              </a:rPr>
              <a:t>)</a:t>
            </a:r>
            <a:endParaRPr lang="zh-CN" altLang="en-US" b="1" dirty="0">
              <a:solidFill>
                <a:srgbClr val="0070C0"/>
              </a:solidFill>
              <a:latin typeface="Microsoft JhengHei" panose="020B0604030504040204" pitchFamily="34" charset="-120"/>
              <a:ea typeface="Microsoft JhengHei" panose="020B0604030504040204" pitchFamily="34" charset="-120"/>
            </a:endParaRPr>
          </a:p>
        </p:txBody>
      </p:sp>
      <p:sp>
        <p:nvSpPr>
          <p:cNvPr id="4" name="内容占位符 3"/>
          <p:cNvSpPr>
            <a:spLocks noGrp="1"/>
          </p:cNvSpPr>
          <p:nvPr>
            <p:ph idx="1"/>
          </p:nvPr>
        </p:nvSpPr>
        <p:spPr>
          <a:xfrm>
            <a:off x="628650" y="1444487"/>
            <a:ext cx="8314382" cy="4732476"/>
          </a:xfrm>
        </p:spPr>
        <p:txBody>
          <a:bodyPr/>
          <a:lstStyle/>
          <a:p>
            <a:pPr>
              <a:buFont typeface="Wingdings" panose="05000000000000000000" pitchFamily="2" charset="2"/>
              <a:buChar char="Ø"/>
            </a:pPr>
            <a:r>
              <a:rPr lang="zh-CN" altLang="en-US" b="1" dirty="0">
                <a:solidFill>
                  <a:srgbClr val="0070C0"/>
                </a:solidFill>
                <a:latin typeface="Microsoft JhengHei" panose="020B0604030504040204" pitchFamily="34" charset="-120"/>
                <a:ea typeface="Microsoft JhengHei" panose="020B0604030504040204" pitchFamily="34" charset="-120"/>
              </a:rPr>
              <a:t>用来统计每个分组的信息</a:t>
            </a:r>
            <a:endParaRPr lang="en-US" altLang="zh-CN" b="1" dirty="0">
              <a:solidFill>
                <a:srgbClr val="0070C0"/>
              </a:solidFill>
              <a:latin typeface="Microsoft JhengHei" panose="020B0604030504040204" pitchFamily="34" charset="-120"/>
              <a:ea typeface="Microsoft JhengHei" panose="020B0604030504040204" pitchFamily="34" charset="-120"/>
            </a:endParaRPr>
          </a:p>
          <a:p>
            <a:pPr lvl="1">
              <a:buFont typeface="Wingdings" panose="05000000000000000000" pitchFamily="2" charset="2"/>
              <a:buChar char="ü"/>
            </a:pPr>
            <a:r>
              <a:rPr lang="en-US" altLang="zh-CN" b="1" dirty="0">
                <a:solidFill>
                  <a:srgbClr val="0070C0"/>
                </a:solidFill>
                <a:latin typeface="Microsoft JhengHei" panose="020B0604030504040204" pitchFamily="34" charset="-120"/>
                <a:ea typeface="Microsoft JhengHei" panose="020B0604030504040204" pitchFamily="34" charset="-120"/>
              </a:rPr>
              <a:t>Min</a:t>
            </a:r>
            <a:r>
              <a:rPr lang="zh-CN" altLang="en-US" b="1" dirty="0">
                <a:solidFill>
                  <a:srgbClr val="0070C0"/>
                </a:solidFill>
                <a:latin typeface="Microsoft JhengHei" panose="020B0604030504040204" pitchFamily="34" charset="-120"/>
                <a:ea typeface="Microsoft JhengHei" panose="020B0604030504040204" pitchFamily="34" charset="-120"/>
              </a:rPr>
              <a:t>、</a:t>
            </a:r>
            <a:r>
              <a:rPr lang="en-US" altLang="zh-CN" b="1" dirty="0">
                <a:solidFill>
                  <a:srgbClr val="0070C0"/>
                </a:solidFill>
                <a:latin typeface="Microsoft JhengHei" panose="020B0604030504040204" pitchFamily="34" charset="-120"/>
                <a:ea typeface="Microsoft JhengHei" panose="020B0604030504040204" pitchFamily="34" charset="-120"/>
              </a:rPr>
              <a:t>Max</a:t>
            </a:r>
            <a:r>
              <a:rPr lang="zh-CN" altLang="en-US" b="1" dirty="0">
                <a:solidFill>
                  <a:srgbClr val="0070C0"/>
                </a:solidFill>
                <a:latin typeface="Microsoft JhengHei" panose="020B0604030504040204" pitchFamily="34" charset="-120"/>
                <a:ea typeface="Microsoft JhengHei" panose="020B0604030504040204" pitchFamily="34" charset="-120"/>
              </a:rPr>
              <a:t>、</a:t>
            </a:r>
            <a:r>
              <a:rPr lang="en-US" altLang="zh-CN" b="1" dirty="0">
                <a:solidFill>
                  <a:srgbClr val="0070C0"/>
                </a:solidFill>
                <a:latin typeface="Microsoft JhengHei" panose="020B0604030504040204" pitchFamily="34" charset="-120"/>
                <a:ea typeface="Microsoft JhengHei" panose="020B0604030504040204" pitchFamily="34" charset="-120"/>
              </a:rPr>
              <a:t>Count</a:t>
            </a:r>
            <a:r>
              <a:rPr lang="zh-CN" altLang="en-US" b="1" dirty="0">
                <a:solidFill>
                  <a:srgbClr val="0070C0"/>
                </a:solidFill>
                <a:latin typeface="Microsoft JhengHei" panose="020B0604030504040204" pitchFamily="34" charset="-120"/>
                <a:ea typeface="Microsoft JhengHei" panose="020B0604030504040204" pitchFamily="34" charset="-120"/>
              </a:rPr>
              <a:t>、</a:t>
            </a:r>
            <a:r>
              <a:rPr lang="en-US" altLang="zh-CN" b="1" dirty="0">
                <a:solidFill>
                  <a:srgbClr val="0070C0"/>
                </a:solidFill>
                <a:latin typeface="Microsoft JhengHei" panose="020B0604030504040204" pitchFamily="34" charset="-120"/>
                <a:ea typeface="Microsoft JhengHei" panose="020B0604030504040204" pitchFamily="34" charset="-120"/>
              </a:rPr>
              <a:t>Sum</a:t>
            </a:r>
            <a:r>
              <a:rPr lang="zh-CN" altLang="en-US" b="1" dirty="0">
                <a:solidFill>
                  <a:srgbClr val="0070C0"/>
                </a:solidFill>
                <a:latin typeface="Microsoft JhengHei" panose="020B0604030504040204" pitchFamily="34" charset="-120"/>
                <a:ea typeface="Microsoft JhengHei" panose="020B0604030504040204" pitchFamily="34" charset="-120"/>
              </a:rPr>
              <a:t>、</a:t>
            </a:r>
            <a:r>
              <a:rPr lang="en-US" altLang="zh-CN" b="1" dirty="0" err="1">
                <a:solidFill>
                  <a:srgbClr val="0070C0"/>
                </a:solidFill>
                <a:latin typeface="Microsoft JhengHei" panose="020B0604030504040204" pitchFamily="34" charset="-120"/>
                <a:ea typeface="Microsoft JhengHei" panose="020B0604030504040204" pitchFamily="34" charset="-120"/>
              </a:rPr>
              <a:t>Avg</a:t>
            </a:r>
            <a:r>
              <a:rPr lang="en-US" altLang="zh-CN" b="1" dirty="0">
                <a:solidFill>
                  <a:srgbClr val="0070C0"/>
                </a:solidFill>
                <a:latin typeface="Microsoft JhengHei" panose="020B0604030504040204" pitchFamily="34" charset="-120"/>
                <a:ea typeface="Microsoft JhengHei" panose="020B0604030504040204" pitchFamily="34" charset="-120"/>
              </a:rPr>
              <a:t> …</a:t>
            </a:r>
          </a:p>
          <a:p>
            <a:pPr>
              <a:buFont typeface="Wingdings" panose="05000000000000000000" pitchFamily="2" charset="2"/>
              <a:buChar char="Ø"/>
            </a:pPr>
            <a:r>
              <a:rPr lang="zh-CN" altLang="en-US" b="1" dirty="0">
                <a:solidFill>
                  <a:srgbClr val="0070C0"/>
                </a:solidFill>
                <a:latin typeface="Microsoft JhengHei" panose="020B0604030504040204" pitchFamily="34" charset="-120"/>
                <a:ea typeface="Microsoft JhengHei" panose="020B0604030504040204" pitchFamily="34" charset="-120"/>
              </a:rPr>
              <a:t>聚集查询</a:t>
            </a:r>
            <a:r>
              <a:rPr lang="en-US" altLang="zh-CN" b="1" dirty="0">
                <a:solidFill>
                  <a:srgbClr val="0070C0"/>
                </a:solidFill>
                <a:latin typeface="Microsoft JhengHei" panose="020B0604030504040204" pitchFamily="34" charset="-120"/>
                <a:ea typeface="Microsoft JhengHei" panose="020B0604030504040204" pitchFamily="34" charset="-120"/>
              </a:rPr>
              <a:t>(Aggregate Queries)</a:t>
            </a:r>
            <a:r>
              <a:rPr lang="zh-CN" altLang="en-US" b="1" dirty="0">
                <a:solidFill>
                  <a:srgbClr val="0070C0"/>
                </a:solidFill>
                <a:latin typeface="Microsoft JhengHei" panose="020B0604030504040204" pitchFamily="34" charset="-120"/>
                <a:ea typeface="Microsoft JhengHei" panose="020B0604030504040204" pitchFamily="34" charset="-120"/>
              </a:rPr>
              <a:t>的用途：</a:t>
            </a:r>
            <a:endParaRPr lang="en-US" altLang="zh-CN" b="1" dirty="0">
              <a:solidFill>
                <a:srgbClr val="0070C0"/>
              </a:solidFill>
              <a:latin typeface="Microsoft JhengHei" panose="020B0604030504040204" pitchFamily="34" charset="-120"/>
              <a:ea typeface="Microsoft JhengHei" panose="020B0604030504040204" pitchFamily="34" charset="-120"/>
            </a:endParaRPr>
          </a:p>
          <a:p>
            <a:pPr lvl="1">
              <a:buFont typeface="Wingdings" panose="05000000000000000000" pitchFamily="2" charset="2"/>
              <a:buChar char="ü"/>
            </a:pPr>
            <a:r>
              <a:rPr lang="zh-CN" altLang="en-US" b="1" dirty="0">
                <a:solidFill>
                  <a:srgbClr val="0070C0"/>
                </a:solidFill>
                <a:latin typeface="Microsoft JhengHei" panose="020B0604030504040204" pitchFamily="34" charset="-120"/>
                <a:ea typeface="Microsoft JhengHei" panose="020B0604030504040204" pitchFamily="34" charset="-120"/>
              </a:rPr>
              <a:t>什么时间是打车的高峰时间？</a:t>
            </a:r>
            <a:endParaRPr lang="en-US" altLang="zh-CN" b="1" dirty="0">
              <a:solidFill>
                <a:srgbClr val="0070C0"/>
              </a:solidFill>
              <a:latin typeface="Microsoft JhengHei" panose="020B0604030504040204" pitchFamily="34" charset="-120"/>
              <a:ea typeface="Microsoft JhengHei" panose="020B0604030504040204" pitchFamily="34" charset="-120"/>
            </a:endParaRPr>
          </a:p>
          <a:p>
            <a:pPr lvl="1">
              <a:buFont typeface="Wingdings" panose="05000000000000000000" pitchFamily="2" charset="2"/>
              <a:buChar char="ü"/>
            </a:pPr>
            <a:r>
              <a:rPr lang="zh-CN" altLang="en-US" b="1" dirty="0">
                <a:solidFill>
                  <a:srgbClr val="0070C0"/>
                </a:solidFill>
                <a:latin typeface="Microsoft JhengHei" panose="020B0604030504040204" pitchFamily="34" charset="-120"/>
                <a:ea typeface="Microsoft JhengHei" panose="020B0604030504040204" pitchFamily="34" charset="-120"/>
              </a:rPr>
              <a:t>各个区域每天什么时间最拥堵？</a:t>
            </a:r>
            <a:endParaRPr lang="en-US" altLang="zh-CN" b="1" dirty="0">
              <a:solidFill>
                <a:srgbClr val="0070C0"/>
              </a:solidFill>
              <a:latin typeface="Microsoft JhengHei" panose="020B0604030504040204" pitchFamily="34" charset="-120"/>
              <a:ea typeface="Microsoft JhengHei" panose="020B0604030504040204" pitchFamily="34" charset="-120"/>
            </a:endParaRPr>
          </a:p>
          <a:p>
            <a:pPr lvl="1">
              <a:buFont typeface="Wingdings" panose="05000000000000000000" pitchFamily="2" charset="2"/>
              <a:buChar char="ü"/>
            </a:pPr>
            <a:r>
              <a:rPr lang="zh-CN" altLang="en-US" b="1" dirty="0">
                <a:solidFill>
                  <a:srgbClr val="0070C0"/>
                </a:solidFill>
                <a:latin typeface="Microsoft JhengHei" panose="020B0604030504040204" pitchFamily="34" charset="-120"/>
                <a:ea typeface="Microsoft JhengHei" panose="020B0604030504040204" pitchFamily="34" charset="-120"/>
              </a:rPr>
              <a:t>出租车司机如何能接到“大单”？</a:t>
            </a:r>
            <a:endParaRPr lang="en-US" altLang="zh-CN" b="1" dirty="0">
              <a:solidFill>
                <a:srgbClr val="0070C0"/>
              </a:solidFill>
              <a:latin typeface="Microsoft JhengHei" panose="020B0604030504040204" pitchFamily="34" charset="-120"/>
              <a:ea typeface="Microsoft JhengHei" panose="020B0604030504040204" pitchFamily="34" charset="-120"/>
            </a:endParaRPr>
          </a:p>
          <a:p>
            <a:pPr lvl="1">
              <a:buFont typeface="Wingdings" panose="05000000000000000000" pitchFamily="2" charset="2"/>
              <a:buChar char="ü"/>
            </a:pPr>
            <a:r>
              <a:rPr lang="zh-CN" altLang="en-US" b="1" dirty="0">
                <a:solidFill>
                  <a:srgbClr val="0070C0"/>
                </a:solidFill>
                <a:latin typeface="Microsoft JhengHei" panose="020B0604030504040204" pitchFamily="34" charset="-120"/>
                <a:ea typeface="Microsoft JhengHei" panose="020B0604030504040204" pitchFamily="34" charset="-120"/>
              </a:rPr>
              <a:t>什么时候“拼车”的人多？</a:t>
            </a:r>
            <a:endParaRPr lang="en-US" altLang="zh-CN" b="1" dirty="0">
              <a:solidFill>
                <a:srgbClr val="0070C0"/>
              </a:solidFill>
              <a:latin typeface="Microsoft JhengHei" panose="020B0604030504040204" pitchFamily="34" charset="-120"/>
              <a:ea typeface="Microsoft JhengHei" panose="020B0604030504040204" pitchFamily="34" charset="-120"/>
            </a:endParaRPr>
          </a:p>
          <a:p>
            <a:pPr lvl="1">
              <a:buFont typeface="Wingdings" panose="05000000000000000000" pitchFamily="2" charset="2"/>
              <a:buChar char="ü"/>
            </a:pPr>
            <a:r>
              <a:rPr lang="zh-CN" altLang="en-US" b="1" dirty="0">
                <a:solidFill>
                  <a:srgbClr val="0070C0"/>
                </a:solidFill>
                <a:latin typeface="Microsoft JhengHei" panose="020B0604030504040204" pitchFamily="34" charset="-120"/>
                <a:ea typeface="Microsoft JhengHei" panose="020B0604030504040204" pitchFamily="34" charset="-120"/>
              </a:rPr>
              <a:t>不同时间，什么地方上车的人多？人们都去哪了？</a:t>
            </a:r>
            <a:endParaRPr lang="en-US" altLang="zh-CN" b="1" dirty="0">
              <a:solidFill>
                <a:srgbClr val="0070C0"/>
              </a:solidFill>
              <a:latin typeface="Microsoft JhengHei" panose="020B0604030504040204" pitchFamily="34" charset="-120"/>
              <a:ea typeface="Microsoft JhengHei" panose="020B0604030504040204" pitchFamily="34" charset="-120"/>
            </a:endParaRPr>
          </a:p>
          <a:p>
            <a:pPr>
              <a:buFont typeface="Wingdings" panose="05000000000000000000" pitchFamily="2" charset="2"/>
              <a:buChar char="Ø"/>
            </a:pPr>
            <a:r>
              <a:rPr lang="zh-CN" altLang="en-US" b="1" dirty="0">
                <a:solidFill>
                  <a:srgbClr val="0070C0"/>
                </a:solidFill>
                <a:latin typeface="Microsoft JhengHei" panose="020B0604030504040204" pitchFamily="34" charset="-120"/>
                <a:ea typeface="Microsoft JhengHei" panose="020B0604030504040204" pitchFamily="34" charset="-120"/>
              </a:rPr>
              <a:t>聚集查询通常带有条件</a:t>
            </a:r>
            <a:r>
              <a:rPr lang="en-US" altLang="zh-CN" b="1" dirty="0">
                <a:solidFill>
                  <a:srgbClr val="0070C0"/>
                </a:solidFill>
                <a:latin typeface="Microsoft JhengHei" panose="020B0604030504040204" pitchFamily="34" charset="-120"/>
                <a:ea typeface="Microsoft JhengHei" panose="020B0604030504040204" pitchFamily="34" charset="-120"/>
              </a:rPr>
              <a:t>(where</a:t>
            </a:r>
            <a:r>
              <a:rPr lang="zh-CN" altLang="en-US" b="1" dirty="0">
                <a:solidFill>
                  <a:srgbClr val="0070C0"/>
                </a:solidFill>
                <a:latin typeface="Microsoft JhengHei" panose="020B0604030504040204" pitchFamily="34" charset="-120"/>
                <a:ea typeface="Microsoft JhengHei" panose="020B0604030504040204" pitchFamily="34" charset="-120"/>
              </a:rPr>
              <a:t>谓词</a:t>
            </a:r>
            <a:r>
              <a:rPr lang="en-US" altLang="zh-CN" b="1" dirty="0">
                <a:solidFill>
                  <a:srgbClr val="0070C0"/>
                </a:solidFill>
                <a:latin typeface="Microsoft JhengHei" panose="020B0604030504040204" pitchFamily="34" charset="-120"/>
                <a:ea typeface="Microsoft JhengHei" panose="020B0604030504040204" pitchFamily="34" charset="-120"/>
              </a:rPr>
              <a:t>)</a:t>
            </a:r>
            <a:r>
              <a:rPr lang="zh-CN" altLang="en-US" b="1" dirty="0">
                <a:solidFill>
                  <a:srgbClr val="0070C0"/>
                </a:solidFill>
                <a:latin typeface="Microsoft JhengHei" panose="020B0604030504040204" pitchFamily="34" charset="-120"/>
                <a:ea typeface="Microsoft JhengHei" panose="020B0604030504040204" pitchFamily="34" charset="-120"/>
              </a:rPr>
              <a:t>：</a:t>
            </a:r>
            <a:endParaRPr lang="en-US" altLang="zh-CN" b="1" dirty="0">
              <a:solidFill>
                <a:srgbClr val="0070C0"/>
              </a:solidFill>
              <a:latin typeface="Microsoft JhengHei" panose="020B0604030504040204" pitchFamily="34" charset="-120"/>
              <a:ea typeface="Microsoft JhengHei" panose="020B0604030504040204" pitchFamily="34" charset="-120"/>
            </a:endParaRPr>
          </a:p>
          <a:p>
            <a:pPr lvl="1">
              <a:buFont typeface="Wingdings" panose="05000000000000000000" pitchFamily="2" charset="2"/>
              <a:buChar char="ü"/>
            </a:pPr>
            <a:r>
              <a:rPr lang="zh-CN" altLang="en-US" b="1" dirty="0">
                <a:solidFill>
                  <a:srgbClr val="0070C0"/>
                </a:solidFill>
                <a:latin typeface="Microsoft JhengHei" panose="020B0604030504040204" pitchFamily="34" charset="-120"/>
                <a:ea typeface="Microsoft JhengHei" panose="020B0604030504040204" pitchFamily="34" charset="-120"/>
              </a:rPr>
              <a:t>聚集查询转换为多维空间上一个“子空间”的查询</a:t>
            </a:r>
            <a:endParaRPr lang="en-US" altLang="zh-CN" b="1" dirty="0">
              <a:solidFill>
                <a:srgbClr val="0070C0"/>
              </a:solidFill>
              <a:latin typeface="Microsoft JhengHei" panose="020B0604030504040204" pitchFamily="34" charset="-120"/>
              <a:ea typeface="Microsoft JhengHei" panose="020B0604030504040204" pitchFamily="34" charset="-120"/>
            </a:endParaRPr>
          </a:p>
        </p:txBody>
      </p:sp>
      <p:sp>
        <p:nvSpPr>
          <p:cNvPr id="3" name="灯片编号占位符 2"/>
          <p:cNvSpPr>
            <a:spLocks noGrp="1"/>
          </p:cNvSpPr>
          <p:nvPr>
            <p:ph type="sldNum" sz="quarter" idx="12"/>
          </p:nvPr>
        </p:nvSpPr>
        <p:spPr/>
        <p:txBody>
          <a:bodyPr/>
          <a:lstStyle/>
          <a:p>
            <a:fld id="{4E461666-614C-3643-ADC9-2769115EBDBB}" type="slidenum">
              <a:rPr kumimoji="1" lang="zh-CN" altLang="en-US" smtClean="0"/>
              <a:t>12</a:t>
            </a:fld>
            <a:endParaRPr kumimoji="1" lang="zh-CN" altLang="en-US"/>
          </a:p>
        </p:txBody>
      </p:sp>
    </p:spTree>
    <p:extLst>
      <p:ext uri="{BB962C8B-B14F-4D97-AF65-F5344CB8AC3E}">
        <p14:creationId xmlns:p14="http://schemas.microsoft.com/office/powerpoint/2010/main" val="301419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arn(inVertic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arn(inVertic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arn(inVertical)">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barn(inVertical)">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566"/>
            <a:ext cx="7886700" cy="1325563"/>
          </a:xfrm>
        </p:spPr>
        <p:txBody>
          <a:bodyPr/>
          <a:lstStyle/>
          <a:p>
            <a:r>
              <a:rPr lang="zh-CN" altLang="en-US" dirty="0">
                <a:solidFill>
                  <a:srgbClr val="0070C0"/>
                </a:solidFill>
                <a:latin typeface="华文仿宋" panose="02010600040101010101" pitchFamily="2" charset="-122"/>
                <a:ea typeface="华文仿宋" panose="02010600040101010101" pitchFamily="2" charset="-122"/>
              </a:rPr>
              <a:t>相关概念</a:t>
            </a:r>
            <a:r>
              <a:rPr lang="en-US" altLang="zh-CN" dirty="0">
                <a:solidFill>
                  <a:srgbClr val="0070C0"/>
                </a:solidFill>
                <a:latin typeface="华文仿宋" panose="02010600040101010101" pitchFamily="2" charset="-122"/>
                <a:ea typeface="华文仿宋" panose="02010600040101010101" pitchFamily="2" charset="-122"/>
              </a:rPr>
              <a:t>: </a:t>
            </a:r>
            <a:r>
              <a:rPr lang="zh-CN" altLang="en-US" dirty="0">
                <a:solidFill>
                  <a:srgbClr val="0070C0"/>
                </a:solidFill>
                <a:latin typeface="华文仿宋" panose="02010600040101010101" pitchFamily="2" charset="-122"/>
                <a:ea typeface="华文仿宋" panose="02010600040101010101" pitchFamily="2" charset="-122"/>
              </a:rPr>
              <a:t>空间索引</a:t>
            </a:r>
          </a:p>
        </p:txBody>
      </p:sp>
      <p:sp>
        <p:nvSpPr>
          <p:cNvPr id="4" name="内容占位符 3"/>
          <p:cNvSpPr>
            <a:spLocks noGrp="1"/>
          </p:cNvSpPr>
          <p:nvPr>
            <p:ph idx="1"/>
          </p:nvPr>
        </p:nvSpPr>
        <p:spPr>
          <a:xfrm>
            <a:off x="628650" y="1145512"/>
            <a:ext cx="8123464" cy="5031451"/>
          </a:xfrm>
        </p:spPr>
        <p:txBody>
          <a:bodyPr/>
          <a:lstStyle/>
          <a:p>
            <a:pPr algn="just">
              <a:buFont typeface="Wingdings" panose="05000000000000000000" pitchFamily="2" charset="2"/>
              <a:buChar char="Ø"/>
            </a:pPr>
            <a:r>
              <a:rPr lang="zh-CN" altLang="en-US" dirty="0">
                <a:solidFill>
                  <a:srgbClr val="0070C0"/>
                </a:solidFill>
                <a:latin typeface="华文仿宋" panose="02010600040101010101" pitchFamily="2" charset="-122"/>
                <a:ea typeface="华文仿宋" panose="02010600040101010101" pitchFamily="2" charset="-122"/>
              </a:rPr>
              <a:t>空间索引：</a:t>
            </a:r>
            <a:endParaRPr lang="en-US" altLang="zh-CN" dirty="0">
              <a:solidFill>
                <a:srgbClr val="0070C0"/>
              </a:solidFill>
              <a:latin typeface="华文仿宋" panose="02010600040101010101" pitchFamily="2" charset="-122"/>
              <a:ea typeface="华文仿宋" panose="02010600040101010101" pitchFamily="2" charset="-122"/>
            </a:endParaRPr>
          </a:p>
          <a:p>
            <a:pPr lvl="1" algn="just">
              <a:buFont typeface="Wingdings" panose="05000000000000000000" pitchFamily="2" charset="2"/>
              <a:buChar char="ü"/>
            </a:pPr>
            <a:r>
              <a:rPr lang="zh-CN" altLang="en-US" dirty="0">
                <a:solidFill>
                  <a:srgbClr val="0070C0"/>
                </a:solidFill>
                <a:latin typeface="华文仿宋" panose="02010600040101010101" pitchFamily="2" charset="-122"/>
                <a:ea typeface="华文仿宋" panose="02010600040101010101" pitchFamily="2" charset="-122"/>
              </a:rPr>
              <a:t>索引是为了提高数据集的检索效率</a:t>
            </a:r>
            <a:endParaRPr lang="en-US" altLang="zh-CN" dirty="0">
              <a:solidFill>
                <a:srgbClr val="0070C0"/>
              </a:solidFill>
              <a:latin typeface="华文仿宋" panose="02010600040101010101" pitchFamily="2" charset="-122"/>
              <a:ea typeface="华文仿宋" panose="02010600040101010101" pitchFamily="2" charset="-122"/>
            </a:endParaRPr>
          </a:p>
          <a:p>
            <a:pPr lvl="1" algn="just">
              <a:buFont typeface="Wingdings" panose="05000000000000000000" pitchFamily="2" charset="2"/>
              <a:buChar char="ü"/>
            </a:pPr>
            <a:r>
              <a:rPr lang="zh-CN" altLang="en-US" dirty="0">
                <a:solidFill>
                  <a:srgbClr val="0070C0"/>
                </a:solidFill>
                <a:latin typeface="华文仿宋" panose="02010600040101010101" pitchFamily="2" charset="-122"/>
                <a:ea typeface="华文仿宋" panose="02010600040101010101" pitchFamily="2" charset="-122"/>
              </a:rPr>
              <a:t>高维数据空间上的聚集查询，首先要找到符合条件的子空间的数据，还要在上面执行聚集函数，空间索引更是效率的关键</a:t>
            </a:r>
            <a:endParaRPr lang="en-US" altLang="zh-CN" dirty="0">
              <a:solidFill>
                <a:srgbClr val="0070C0"/>
              </a:solidFill>
              <a:latin typeface="华文仿宋" panose="02010600040101010101" pitchFamily="2" charset="-122"/>
              <a:ea typeface="华文仿宋" panose="02010600040101010101" pitchFamily="2" charset="-122"/>
            </a:endParaRPr>
          </a:p>
          <a:p>
            <a:pPr lvl="1" algn="just">
              <a:buFont typeface="Wingdings" panose="05000000000000000000" pitchFamily="2" charset="2"/>
              <a:buChar char="ü"/>
            </a:pPr>
            <a:r>
              <a:rPr lang="zh-CN" altLang="en-US" dirty="0">
                <a:solidFill>
                  <a:srgbClr val="0070C0"/>
                </a:solidFill>
                <a:latin typeface="华文仿宋" panose="02010600040101010101" pitchFamily="2" charset="-122"/>
                <a:ea typeface="华文仿宋" panose="02010600040101010101" pitchFamily="2" charset="-122"/>
              </a:rPr>
              <a:t>空间索引的作用是通过它的筛选，把大量与特定空间操作无关的空间对象排除</a:t>
            </a:r>
            <a:endParaRPr lang="en-US" altLang="zh-CN" dirty="0">
              <a:solidFill>
                <a:srgbClr val="0070C0"/>
              </a:solidFill>
              <a:latin typeface="华文仿宋" panose="02010600040101010101" pitchFamily="2" charset="-122"/>
              <a:ea typeface="华文仿宋" panose="02010600040101010101" pitchFamily="2" charset="-122"/>
            </a:endParaRPr>
          </a:p>
          <a:p>
            <a:pPr algn="just">
              <a:buFont typeface="Wingdings" panose="05000000000000000000" pitchFamily="2" charset="2"/>
              <a:buChar char="Ø"/>
            </a:pPr>
            <a:r>
              <a:rPr lang="zh-CN" altLang="en-US" dirty="0">
                <a:solidFill>
                  <a:srgbClr val="0070C0"/>
                </a:solidFill>
                <a:latin typeface="华文仿宋" panose="02010600040101010101" pitchFamily="2" charset="-122"/>
                <a:ea typeface="华文仿宋" panose="02010600040101010101" pitchFamily="2" charset="-122"/>
              </a:rPr>
              <a:t>有很多空间索引：</a:t>
            </a:r>
            <a:endParaRPr lang="en-US" altLang="zh-CN" dirty="0">
              <a:solidFill>
                <a:srgbClr val="0070C0"/>
              </a:solidFill>
              <a:latin typeface="华文仿宋" panose="02010600040101010101" pitchFamily="2" charset="-122"/>
              <a:ea typeface="华文仿宋" panose="02010600040101010101" pitchFamily="2" charset="-122"/>
            </a:endParaRPr>
          </a:p>
          <a:p>
            <a:pPr lvl="1" algn="just">
              <a:buFont typeface="Wingdings" panose="05000000000000000000" pitchFamily="2" charset="2"/>
              <a:buChar char="ü"/>
            </a:pPr>
            <a:r>
              <a:rPr lang="en-US" altLang="zh-CN" dirty="0">
                <a:solidFill>
                  <a:srgbClr val="0070C0"/>
                </a:solidFill>
                <a:latin typeface="华文仿宋" panose="02010600040101010101" pitchFamily="2" charset="-122"/>
                <a:ea typeface="华文仿宋" panose="02010600040101010101" pitchFamily="2" charset="-122"/>
              </a:rPr>
              <a:t>MRA</a:t>
            </a:r>
            <a:r>
              <a:rPr lang="zh-CN" altLang="en-US" dirty="0">
                <a:solidFill>
                  <a:srgbClr val="0070C0"/>
                </a:solidFill>
                <a:latin typeface="华文仿宋" panose="02010600040101010101" pitchFamily="2" charset="-122"/>
                <a:ea typeface="华文仿宋" panose="02010600040101010101" pitchFamily="2" charset="-122"/>
              </a:rPr>
              <a:t>建立在四叉树基础上（比较基础的一种）</a:t>
            </a:r>
            <a:endParaRPr lang="en-US" altLang="zh-CN" dirty="0">
              <a:solidFill>
                <a:srgbClr val="0070C0"/>
              </a:solidFill>
              <a:latin typeface="华文仿宋" panose="02010600040101010101" pitchFamily="2" charset="-122"/>
              <a:ea typeface="华文仿宋" panose="02010600040101010101" pitchFamily="2" charset="-122"/>
            </a:endParaRPr>
          </a:p>
          <a:p>
            <a:pPr lvl="1" algn="just">
              <a:buFont typeface="Wingdings" panose="05000000000000000000" pitchFamily="2" charset="2"/>
              <a:buChar char="ü"/>
            </a:pPr>
            <a:r>
              <a:rPr lang="zh-CN" altLang="en-US" dirty="0">
                <a:solidFill>
                  <a:srgbClr val="0070C0"/>
                </a:solidFill>
                <a:latin typeface="华文仿宋" panose="02010600040101010101" pitchFamily="2" charset="-122"/>
                <a:ea typeface="华文仿宋" panose="02010600040101010101" pitchFamily="2" charset="-122"/>
              </a:rPr>
              <a:t>四叉树索引，对数据空间进行网格划分，递归进行四分来构建四叉树，直到自行设定的终止条件</a:t>
            </a:r>
            <a:endParaRPr lang="en-US" altLang="zh-CN" dirty="0">
              <a:solidFill>
                <a:srgbClr val="0070C0"/>
              </a:solidFill>
              <a:latin typeface="华文仿宋" panose="02010600040101010101" pitchFamily="2" charset="-122"/>
              <a:ea typeface="华文仿宋" panose="02010600040101010101" pitchFamily="2" charset="-122"/>
            </a:endParaRPr>
          </a:p>
          <a:p>
            <a:pPr algn="just">
              <a:buFont typeface="Wingdings" panose="05000000000000000000" pitchFamily="2" charset="2"/>
              <a:buChar char="Ø"/>
            </a:pPr>
            <a:endParaRPr lang="zh-CN" altLang="en-US" dirty="0">
              <a:solidFill>
                <a:srgbClr val="0070C0"/>
              </a:solidFill>
              <a:latin typeface="华文仿宋" panose="02010600040101010101" pitchFamily="2" charset="-122"/>
              <a:ea typeface="华文仿宋" panose="02010600040101010101" pitchFamily="2" charset="-122"/>
            </a:endParaRPr>
          </a:p>
        </p:txBody>
      </p:sp>
      <p:sp>
        <p:nvSpPr>
          <p:cNvPr id="3" name="灯片编号占位符 2"/>
          <p:cNvSpPr>
            <a:spLocks noGrp="1"/>
          </p:cNvSpPr>
          <p:nvPr>
            <p:ph type="sldNum" sz="quarter" idx="12"/>
          </p:nvPr>
        </p:nvSpPr>
        <p:spPr/>
        <p:txBody>
          <a:bodyPr/>
          <a:lstStyle/>
          <a:p>
            <a:fld id="{4E461666-614C-3643-ADC9-2769115EBDBB}" type="slidenum">
              <a:rPr kumimoji="1" lang="zh-CN" altLang="en-US" smtClean="0"/>
              <a:t>13</a:t>
            </a:fld>
            <a:endParaRPr kumimoji="1"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56" y="1008965"/>
            <a:ext cx="8204688" cy="5020935"/>
          </a:xfrm>
          <a:prstGeom prst="rect">
            <a:avLst/>
          </a:prstGeom>
        </p:spPr>
      </p:pic>
    </p:spTree>
    <p:extLst>
      <p:ext uri="{BB962C8B-B14F-4D97-AF65-F5344CB8AC3E}">
        <p14:creationId xmlns:p14="http://schemas.microsoft.com/office/powerpoint/2010/main" val="263030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arn(inVertic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randombar(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1675" y="0"/>
            <a:ext cx="5460651" cy="860773"/>
          </a:xfrm>
        </p:spPr>
        <p:txBody>
          <a:bodyPr/>
          <a:lstStyle/>
          <a:p>
            <a:r>
              <a:rPr kumimoji="1" lang="en-US" altLang="zh-CN" dirty="0">
                <a:solidFill>
                  <a:srgbClr val="0070C0"/>
                </a:solidFill>
                <a:latin typeface="Times New Roman" panose="02020603050405020304" pitchFamily="18" charset="0"/>
                <a:ea typeface="华文仿宋" panose="02010600040101010101" pitchFamily="2" charset="-122"/>
                <a:cs typeface="Times New Roman" panose="02020603050405020304" pitchFamily="18" charset="0"/>
              </a:rPr>
              <a:t>MRA</a:t>
            </a:r>
            <a:r>
              <a:rPr kumimoji="1" lang="zh-CN" altLang="en-US" dirty="0">
                <a:solidFill>
                  <a:srgbClr val="0070C0"/>
                </a:solidFill>
                <a:latin typeface="华文仿宋" panose="02010600040101010101" pitchFamily="2" charset="-122"/>
                <a:ea typeface="华文仿宋" panose="02010600040101010101" pitchFamily="2" charset="-122"/>
              </a:rPr>
              <a:t>树</a:t>
            </a:r>
            <a:r>
              <a:rPr kumimoji="1" lang="en-US" altLang="zh-CN" dirty="0">
                <a:solidFill>
                  <a:srgbClr val="0070C0"/>
                </a:solidFill>
                <a:latin typeface="华文仿宋" panose="02010600040101010101" pitchFamily="2" charset="-122"/>
                <a:ea typeface="华文仿宋" panose="02010600040101010101" pitchFamily="2" charset="-122"/>
              </a:rPr>
              <a:t>: MRA-</a:t>
            </a:r>
            <a:r>
              <a:rPr kumimoji="1" lang="zh-CN" altLang="en-US" dirty="0">
                <a:solidFill>
                  <a:srgbClr val="0070C0"/>
                </a:solidFill>
                <a:latin typeface="华文仿宋" panose="02010600040101010101" pitchFamily="2" charset="-122"/>
                <a:ea typeface="华文仿宋" panose="02010600040101010101" pitchFamily="2" charset="-122"/>
              </a:rPr>
              <a:t>四叉树</a:t>
            </a:r>
            <a:endParaRPr lang="zh-CN" altLang="en-US" dirty="0"/>
          </a:p>
        </p:txBody>
      </p:sp>
      <p:sp>
        <p:nvSpPr>
          <p:cNvPr id="4" name="灯片编号占位符 3"/>
          <p:cNvSpPr>
            <a:spLocks noGrp="1"/>
          </p:cNvSpPr>
          <p:nvPr>
            <p:ph type="sldNum" sz="quarter" idx="12"/>
          </p:nvPr>
        </p:nvSpPr>
        <p:spPr/>
        <p:txBody>
          <a:bodyPr/>
          <a:lstStyle/>
          <a:p>
            <a:fld id="{4E461666-614C-3643-ADC9-2769115EBDBB}" type="slidenum">
              <a:rPr kumimoji="1" lang="zh-CN" altLang="en-US" smtClean="0"/>
              <a:t>14</a:t>
            </a:fld>
            <a:endParaRPr kumimoji="1" lang="zh-CN" altLang="en-US"/>
          </a:p>
        </p:txBody>
      </p:sp>
      <p:pic>
        <p:nvPicPr>
          <p:cNvPr id="5" name="图片 4"/>
          <p:cNvPicPr>
            <a:picLocks noChangeAspect="1"/>
          </p:cNvPicPr>
          <p:nvPr/>
        </p:nvPicPr>
        <p:blipFill>
          <a:blip r:embed="rId2"/>
          <a:stretch>
            <a:fillRect/>
          </a:stretch>
        </p:blipFill>
        <p:spPr>
          <a:xfrm>
            <a:off x="241161" y="860773"/>
            <a:ext cx="2954216" cy="2982351"/>
          </a:xfrm>
          <a:prstGeom prst="rect">
            <a:avLst/>
          </a:prstGeom>
        </p:spPr>
      </p:pic>
      <p:pic>
        <p:nvPicPr>
          <p:cNvPr id="6" name="图片 5"/>
          <p:cNvPicPr>
            <a:picLocks noChangeAspect="1"/>
          </p:cNvPicPr>
          <p:nvPr/>
        </p:nvPicPr>
        <p:blipFill>
          <a:blip r:embed="rId3"/>
          <a:stretch>
            <a:fillRect/>
          </a:stretch>
        </p:blipFill>
        <p:spPr>
          <a:xfrm>
            <a:off x="3905198" y="792298"/>
            <a:ext cx="4298048" cy="3050826"/>
          </a:xfrm>
          <a:prstGeom prst="rect">
            <a:avLst/>
          </a:prstGeom>
        </p:spPr>
      </p:pic>
      <p:pic>
        <p:nvPicPr>
          <p:cNvPr id="7" name="图片 6"/>
          <p:cNvPicPr>
            <a:picLocks noChangeAspect="1"/>
          </p:cNvPicPr>
          <p:nvPr/>
        </p:nvPicPr>
        <p:blipFill>
          <a:blip r:embed="rId4"/>
          <a:stretch>
            <a:fillRect/>
          </a:stretch>
        </p:blipFill>
        <p:spPr>
          <a:xfrm>
            <a:off x="241161" y="4251459"/>
            <a:ext cx="3362325" cy="904875"/>
          </a:xfrm>
          <a:prstGeom prst="rect">
            <a:avLst/>
          </a:prstGeom>
        </p:spPr>
      </p:pic>
      <p:pic>
        <p:nvPicPr>
          <p:cNvPr id="8" name="图片 7"/>
          <p:cNvPicPr>
            <a:picLocks noChangeAspect="1"/>
          </p:cNvPicPr>
          <p:nvPr/>
        </p:nvPicPr>
        <p:blipFill>
          <a:blip r:embed="rId5"/>
          <a:stretch>
            <a:fillRect/>
          </a:stretch>
        </p:blipFill>
        <p:spPr>
          <a:xfrm>
            <a:off x="4917569" y="4089533"/>
            <a:ext cx="2886075" cy="1228725"/>
          </a:xfrm>
          <a:prstGeom prst="rect">
            <a:avLst/>
          </a:prstGeom>
        </p:spPr>
      </p:pic>
      <p:sp>
        <p:nvSpPr>
          <p:cNvPr id="9" name="内容占位符 3"/>
          <p:cNvSpPr txBox="1">
            <a:spLocks/>
          </p:cNvSpPr>
          <p:nvPr/>
        </p:nvSpPr>
        <p:spPr>
          <a:xfrm>
            <a:off x="704101" y="5426110"/>
            <a:ext cx="8007819" cy="12953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zh-CN" altLang="en-US" dirty="0">
                <a:solidFill>
                  <a:srgbClr val="0070C0"/>
                </a:solidFill>
                <a:latin typeface="华文仿宋" panose="02010600040101010101" pitchFamily="2" charset="-122"/>
                <a:ea typeface="华文仿宋" panose="02010600040101010101" pitchFamily="2" charset="-122"/>
              </a:rPr>
              <a:t>如何利用</a:t>
            </a:r>
            <a:r>
              <a:rPr lang="en-US" altLang="zh-CN" dirty="0">
                <a:solidFill>
                  <a:srgbClr val="0070C0"/>
                </a:solidFill>
                <a:latin typeface="华文仿宋" panose="02010600040101010101" pitchFamily="2" charset="-122"/>
                <a:ea typeface="华文仿宋" panose="02010600040101010101" pitchFamily="2" charset="-122"/>
              </a:rPr>
              <a:t>MRA</a:t>
            </a:r>
            <a:r>
              <a:rPr lang="zh-CN" altLang="en-US" dirty="0">
                <a:solidFill>
                  <a:srgbClr val="0070C0"/>
                </a:solidFill>
                <a:latin typeface="华文仿宋" panose="02010600040101010101" pitchFamily="2" charset="-122"/>
                <a:ea typeface="华文仿宋" panose="02010600040101010101" pitchFamily="2" charset="-122"/>
              </a:rPr>
              <a:t>完成“</a:t>
            </a:r>
            <a:r>
              <a:rPr lang="en-US" altLang="zh-CN" dirty="0">
                <a:solidFill>
                  <a:srgbClr val="0070C0"/>
                </a:solidFill>
                <a:latin typeface="Times New Roman" panose="02020603050405020304" pitchFamily="18" charset="0"/>
                <a:ea typeface="华文仿宋" panose="02010600040101010101" pitchFamily="2" charset="-122"/>
                <a:cs typeface="Times New Roman" panose="02020603050405020304" pitchFamily="18" charset="0"/>
              </a:rPr>
              <a:t>Progressive Approximate Aggregate Queries</a:t>
            </a:r>
            <a:r>
              <a:rPr lang="zh-CN" altLang="en-US" dirty="0">
                <a:solidFill>
                  <a:srgbClr val="0070C0"/>
                </a:solidFill>
                <a:latin typeface="华文仿宋" panose="02010600040101010101" pitchFamily="2" charset="-122"/>
                <a:ea typeface="华文仿宋" panose="02010600040101010101" pitchFamily="2" charset="-122"/>
              </a:rPr>
              <a:t>”？</a:t>
            </a:r>
            <a:endParaRPr lang="en-US" altLang="zh-CN" dirty="0">
              <a:solidFill>
                <a:srgbClr val="0070C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71589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42"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45208"/>
            <a:ext cx="7886700" cy="746044"/>
          </a:xfrm>
        </p:spPr>
        <p:txBody>
          <a:bodyPr/>
          <a:lstStyle/>
          <a:p>
            <a:r>
              <a:rPr lang="zh-CN" altLang="en-US" dirty="0"/>
              <a:t>问题定义</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088020"/>
                <a:ext cx="7886700" cy="5088943"/>
              </a:xfrm>
            </p:spPr>
            <p:txBody>
              <a:bodyPr/>
              <a:lstStyle/>
              <a:p>
                <a:pPr algn="just"/>
                <a:r>
                  <a:rPr lang="zh-CN" altLang="en-US" dirty="0"/>
                  <a:t>数据：以点</a:t>
                </a:r>
                <a:r>
                  <a:rPr lang="en-US" altLang="zh-CN" dirty="0"/>
                  <a:t>(point)</a:t>
                </a:r>
                <a:r>
                  <a:rPr lang="zh-CN" altLang="en-US" dirty="0"/>
                  <a:t>形式存在：</a:t>
                </a:r>
                <a:r>
                  <a:rPr lang="en-US" altLang="zh-CN" dirty="0"/>
                  <a:t>&lt;</a:t>
                </a:r>
                <a:r>
                  <a:rPr lang="en-US" altLang="zh-CN" i="1" dirty="0" err="1">
                    <a:latin typeface="Times New Roman" panose="02020603050405020304" pitchFamily="18" charset="0"/>
                    <a:cs typeface="Times New Roman" panose="02020603050405020304" pitchFamily="18" charset="0"/>
                  </a:rPr>
                  <a:t>loc</a:t>
                </a:r>
                <a:r>
                  <a:rPr lang="en-US" altLang="zh-CN" i="1" dirty="0">
                    <a:latin typeface="Times New Roman" panose="02020603050405020304" pitchFamily="18" charset="0"/>
                    <a:cs typeface="Times New Roman" panose="02020603050405020304" pitchFamily="18" charset="0"/>
                  </a:rPr>
                  <a:t>, values</a:t>
                </a:r>
                <a:r>
                  <a:rPr lang="en-US" altLang="zh-CN" dirty="0"/>
                  <a:t>&gt;</a:t>
                </a:r>
              </a:p>
              <a:p>
                <a:pPr lvl="1" algn="just"/>
                <a14:m>
                  <m:oMath xmlns:m="http://schemas.openxmlformats.org/officeDocument/2006/math">
                    <m:r>
                      <a:rPr lang="en-US" altLang="zh-CN" b="0" i="1" smtClean="0">
                        <a:latin typeface="Cambria Math" panose="02040503050406030204" pitchFamily="18" charset="0"/>
                      </a:rPr>
                      <m:t>𝑙𝑜𝑐</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𝑠𝑝𝑎𝑐𝑒</m:t>
                        </m:r>
                      </m:sub>
                    </m:sSub>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ℛ</m:t>
                        </m:r>
                      </m:e>
                      <m:sup>
                        <m:r>
                          <a:rPr lang="en-US" altLang="zh-CN" b="0" i="1" smtClean="0">
                            <a:latin typeface="Cambria Math" panose="02040503050406030204" pitchFamily="18" charset="0"/>
                            <a:ea typeface="Cambria Math" panose="02040503050406030204" pitchFamily="18" charset="0"/>
                          </a:rPr>
                          <m:t>𝑑</m:t>
                        </m:r>
                      </m:sup>
                    </m:sSup>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𝑣𝑎𝑙𝑢𝑒𝑠</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𝐷</m:t>
                        </m:r>
                      </m:e>
                      <m:sup>
                        <m:r>
                          <a:rPr lang="en-US" altLang="zh-CN" b="0" i="1" smtClean="0">
                            <a:latin typeface="Cambria Math" panose="02040503050406030204" pitchFamily="18" charset="0"/>
                            <a:ea typeface="Cambria Math" panose="02040503050406030204" pitchFamily="18" charset="0"/>
                          </a:rPr>
                          <m:t>𝑣</m:t>
                        </m:r>
                      </m:sup>
                    </m:sSup>
                  </m:oMath>
                </a14:m>
                <a:endParaRPr lang="en-US" altLang="zh-CN" dirty="0"/>
              </a:p>
              <a:p>
                <a:pPr algn="just"/>
                <a:r>
                  <a:rPr lang="en-US" altLang="zh-CN" dirty="0"/>
                  <a:t>Query region</a:t>
                </a:r>
                <a:r>
                  <a:rPr lang="zh-CN" altLang="en-US" dirty="0"/>
                  <a:t>：</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𝑄</m:t>
                        </m:r>
                      </m:sup>
                    </m:sSup>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𝑅</m:t>
                        </m:r>
                      </m:e>
                      <m:sub>
                        <m:r>
                          <a:rPr lang="en-US" altLang="zh-CN" b="0" i="1" smtClean="0">
                            <a:latin typeface="Cambria Math" panose="02040503050406030204" pitchFamily="18" charset="0"/>
                            <a:ea typeface="Cambria Math" panose="02040503050406030204" pitchFamily="18" charset="0"/>
                          </a:rPr>
                          <m:t>𝑠𝑝𝑎𝑐𝑒</m:t>
                        </m:r>
                      </m:sub>
                    </m:sSub>
                  </m:oMath>
                </a14:m>
                <a:endParaRPr lang="en-US" altLang="zh-CN" b="0" dirty="0">
                  <a:ea typeface="Cambria Math" panose="02040503050406030204" pitchFamily="18" charset="0"/>
                </a:endParaRPr>
              </a:p>
              <a:p>
                <a:pPr algn="just"/>
                <a:r>
                  <a:rPr lang="zh-CN" altLang="en-US" dirty="0"/>
                  <a:t>聚集函数采用：</a:t>
                </a:r>
                <a:r>
                  <a:rPr lang="en-US" altLang="zh-CN" dirty="0"/>
                  <a:t>COUNT, SUM, MIN, MAX, AVG</a:t>
                </a:r>
              </a:p>
              <a:p>
                <a:pPr algn="just"/>
                <a:r>
                  <a:rPr lang="zh-CN" altLang="en-US" dirty="0"/>
                  <a:t>关键词：</a:t>
                </a:r>
                <a:r>
                  <a:rPr lang="en-US" altLang="zh-CN" dirty="0">
                    <a:latin typeface="Times New Roman" panose="02020603050405020304" pitchFamily="18" charset="0"/>
                    <a:cs typeface="Times New Roman" panose="02020603050405020304" pitchFamily="18" charset="0"/>
                  </a:rPr>
                  <a:t>Progressive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Approximate Aggregate Queries</a:t>
                </a:r>
              </a:p>
              <a:p>
                <a:pPr marL="0" indent="0" algn="just">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088020"/>
                <a:ext cx="7886700" cy="5088943"/>
              </a:xfrm>
              <a:blipFill>
                <a:blip r:embed="rId2"/>
                <a:stretch>
                  <a:fillRect l="-1447" t="-2488" r="-160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4E461666-614C-3643-ADC9-2769115EBDBB}" type="slidenum">
              <a:rPr kumimoji="1" lang="zh-CN" altLang="en-US" smtClean="0"/>
              <a:t>15</a:t>
            </a:fld>
            <a:endParaRPr kumimoji="1" lang="zh-CN" altLang="en-US"/>
          </a:p>
        </p:txBody>
      </p:sp>
    </p:spTree>
    <p:extLst>
      <p:ext uri="{BB962C8B-B14F-4D97-AF65-F5344CB8AC3E}">
        <p14:creationId xmlns:p14="http://schemas.microsoft.com/office/powerpoint/2010/main" val="314885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grpSp>
        <p:nvGrpSpPr>
          <p:cNvPr id="11"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15" name="矩形 14">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简单的例子</a:t>
              </a:r>
            </a:p>
          </p:txBody>
        </p:sp>
        <p:sp>
          <p:nvSpPr>
            <p:cNvPr id="16" name="矩形 15">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Content Placeholder 2"/>
          <p:cNvSpPr txBox="1">
            <a:spLocks/>
          </p:cNvSpPr>
          <p:nvPr/>
        </p:nvSpPr>
        <p:spPr>
          <a:xfrm>
            <a:off x="476251" y="1037269"/>
            <a:ext cx="7905751" cy="282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buFont typeface="Wingdings" panose="05000000000000000000" pitchFamily="2" charset="2"/>
              <a:buChar char="Ø"/>
              <a:defRPr/>
            </a:pPr>
            <a:r>
              <a:rPr lang="zh-CN" altLang="en-US" sz="2800" dirty="0">
                <a:solidFill>
                  <a:prstClr val="black"/>
                </a:solidFill>
                <a:latin typeface="华文仿宋" panose="02010600040101010101" pitchFamily="2" charset="-122"/>
                <a:ea typeface="华文仿宋" panose="02010600040101010101" pitchFamily="2" charset="-122"/>
              </a:rPr>
              <a:t>空间聚集分析</a:t>
            </a:r>
            <a:endParaRPr lang="en-US" altLang="zh-CN" sz="2800" dirty="0">
              <a:solidFill>
                <a:prstClr val="black"/>
              </a:solidFill>
              <a:latin typeface="华文仿宋" panose="02010600040101010101" pitchFamily="2" charset="-122"/>
              <a:ea typeface="华文仿宋" panose="02010600040101010101" pitchFamily="2" charset="-122"/>
            </a:endParaRPr>
          </a:p>
          <a:p>
            <a:pPr lvl="1" algn="just">
              <a:lnSpc>
                <a:spcPct val="125000"/>
              </a:lnSpc>
              <a:spcBef>
                <a:spcPts val="600"/>
              </a:spcBef>
              <a:defRPr/>
            </a:pPr>
            <a:r>
              <a:rPr lang="zh-CN" altLang="en-US" dirty="0">
                <a:solidFill>
                  <a:srgbClr val="0000FF"/>
                </a:solidFill>
                <a:latin typeface="华文仿宋" panose="02010600040101010101" pitchFamily="2" charset="-122"/>
                <a:ea typeface="华文仿宋" panose="02010600040101010101" pitchFamily="2" charset="-122"/>
                <a:cs typeface="Tahoma" panose="020B0604030504040204" pitchFamily="34" charset="0"/>
              </a:rPr>
              <a:t>计算给定空间范围内对象的统计值</a:t>
            </a:r>
            <a:endParaRPr lang="en-US" altLang="zh-CN" dirty="0">
              <a:solidFill>
                <a:srgbClr val="0000FF"/>
              </a:solidFill>
              <a:latin typeface="华文仿宋" panose="02010600040101010101" pitchFamily="2" charset="-122"/>
              <a:ea typeface="华文仿宋" panose="02010600040101010101" pitchFamily="2" charset="-122"/>
              <a:cs typeface="Tahoma" panose="020B0604030504040204" pitchFamily="34" charset="0"/>
            </a:endParaRPr>
          </a:p>
          <a:p>
            <a:pPr lvl="1" algn="just">
              <a:lnSpc>
                <a:spcPct val="125000"/>
              </a:lnSpc>
              <a:spcBef>
                <a:spcPts val="600"/>
              </a:spcBef>
              <a:defRPr/>
            </a:pPr>
            <a:endParaRPr lang="zh-CN" altLang="en-US" dirty="0">
              <a:solidFill>
                <a:prstClr val="black"/>
              </a:solidFill>
              <a:latin typeface="华文仿宋" panose="02010600040101010101" pitchFamily="2" charset="-122"/>
              <a:ea typeface="华文仿宋" panose="02010600040101010101" pitchFamily="2" charset="-122"/>
            </a:endParaRPr>
          </a:p>
        </p:txBody>
      </p:sp>
      <p:sp>
        <p:nvSpPr>
          <p:cNvPr id="14" name="Rectangle 6"/>
          <p:cNvSpPr>
            <a:spLocks noChangeArrowheads="1"/>
          </p:cNvSpPr>
          <p:nvPr/>
        </p:nvSpPr>
        <p:spPr bwMode="auto">
          <a:xfrm>
            <a:off x="1066800" y="2667000"/>
            <a:ext cx="3200400" cy="3124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grpSp>
        <p:nvGrpSpPr>
          <p:cNvPr id="17" name="Group 17"/>
          <p:cNvGrpSpPr>
            <a:grpSpLocks/>
          </p:cNvGrpSpPr>
          <p:nvPr/>
        </p:nvGrpSpPr>
        <p:grpSpPr bwMode="auto">
          <a:xfrm>
            <a:off x="2590800" y="4343397"/>
            <a:ext cx="381000" cy="338138"/>
            <a:chOff x="3264" y="3216"/>
            <a:chExt cx="240" cy="213"/>
          </a:xfrm>
        </p:grpSpPr>
        <p:sp>
          <p:nvSpPr>
            <p:cNvPr id="18" name="Line 18"/>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9" name="Line 19"/>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0" name="Text Box 20"/>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9</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21" name="Group 21"/>
          <p:cNvGrpSpPr>
            <a:grpSpLocks/>
          </p:cNvGrpSpPr>
          <p:nvPr/>
        </p:nvGrpSpPr>
        <p:grpSpPr bwMode="auto">
          <a:xfrm>
            <a:off x="3048000" y="3657597"/>
            <a:ext cx="381000" cy="338138"/>
            <a:chOff x="3264" y="3216"/>
            <a:chExt cx="240" cy="213"/>
          </a:xfrm>
        </p:grpSpPr>
        <p:sp>
          <p:nvSpPr>
            <p:cNvPr id="22" name="Line 22"/>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3" name="Line 23"/>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4" name="Text Box 24"/>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6</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25" name="Group 25"/>
          <p:cNvGrpSpPr>
            <a:grpSpLocks/>
          </p:cNvGrpSpPr>
          <p:nvPr/>
        </p:nvGrpSpPr>
        <p:grpSpPr bwMode="auto">
          <a:xfrm>
            <a:off x="2133600" y="4876797"/>
            <a:ext cx="381000" cy="338138"/>
            <a:chOff x="3264" y="3216"/>
            <a:chExt cx="240" cy="213"/>
          </a:xfrm>
        </p:grpSpPr>
        <p:sp>
          <p:nvSpPr>
            <p:cNvPr id="26" name="Line 26"/>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7" name="Line 27"/>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8" name="Text Box 28"/>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3</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29" name="Group 29"/>
          <p:cNvGrpSpPr>
            <a:grpSpLocks/>
          </p:cNvGrpSpPr>
          <p:nvPr/>
        </p:nvGrpSpPr>
        <p:grpSpPr bwMode="auto">
          <a:xfrm>
            <a:off x="1752600" y="2971797"/>
            <a:ext cx="381000" cy="338138"/>
            <a:chOff x="3264" y="3216"/>
            <a:chExt cx="240" cy="213"/>
          </a:xfrm>
        </p:grpSpPr>
        <p:sp>
          <p:nvSpPr>
            <p:cNvPr id="30" name="Line 30"/>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1" name="Line 31"/>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2" name="Text Box 32"/>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8</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33" name="Group 33"/>
          <p:cNvGrpSpPr>
            <a:grpSpLocks/>
          </p:cNvGrpSpPr>
          <p:nvPr/>
        </p:nvGrpSpPr>
        <p:grpSpPr bwMode="auto">
          <a:xfrm>
            <a:off x="2438400" y="3352797"/>
            <a:ext cx="381000" cy="338138"/>
            <a:chOff x="3264" y="3216"/>
            <a:chExt cx="240" cy="213"/>
          </a:xfrm>
        </p:grpSpPr>
        <p:sp>
          <p:nvSpPr>
            <p:cNvPr id="34" name="Line 34"/>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6" name="Line 35"/>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7" name="Text Box 36"/>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2</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38" name="Group 37"/>
          <p:cNvGrpSpPr>
            <a:grpSpLocks/>
          </p:cNvGrpSpPr>
          <p:nvPr/>
        </p:nvGrpSpPr>
        <p:grpSpPr bwMode="auto">
          <a:xfrm>
            <a:off x="3048000" y="3124197"/>
            <a:ext cx="381000" cy="338138"/>
            <a:chOff x="3264" y="3216"/>
            <a:chExt cx="240" cy="213"/>
          </a:xfrm>
        </p:grpSpPr>
        <p:sp>
          <p:nvSpPr>
            <p:cNvPr id="39" name="Line 38"/>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0" name="Line 39"/>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1" name="Text Box 40"/>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7</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42" name="Group 45"/>
          <p:cNvGrpSpPr>
            <a:grpSpLocks/>
          </p:cNvGrpSpPr>
          <p:nvPr/>
        </p:nvGrpSpPr>
        <p:grpSpPr bwMode="auto">
          <a:xfrm>
            <a:off x="2209800" y="2895600"/>
            <a:ext cx="1905000" cy="1295400"/>
            <a:chOff x="3024" y="3360"/>
            <a:chExt cx="1200" cy="816"/>
          </a:xfrm>
        </p:grpSpPr>
        <p:sp>
          <p:nvSpPr>
            <p:cNvPr id="43" name="Rectangle 41"/>
            <p:cNvSpPr>
              <a:spLocks noChangeArrowheads="1"/>
            </p:cNvSpPr>
            <p:nvPr/>
          </p:nvSpPr>
          <p:spPr bwMode="auto">
            <a:xfrm>
              <a:off x="3024" y="3360"/>
              <a:ext cx="1200" cy="816"/>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4" name="Text Box 42"/>
            <p:cNvSpPr txBox="1">
              <a:spLocks noChangeArrowheads="1"/>
            </p:cNvSpPr>
            <p:nvPr/>
          </p:nvSpPr>
          <p:spPr bwMode="auto">
            <a:xfrm>
              <a:off x="3936" y="3840"/>
              <a:ext cx="2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Q</a:t>
              </a:r>
              <a:endParaRPr lang="en-US" altLang="zh-CN">
                <a:solidFill>
                  <a:prstClr val="black"/>
                </a:solidFill>
                <a:latin typeface="Calibri"/>
                <a:ea typeface="宋体" panose="02010600030101010101" pitchFamily="2" charset="-122"/>
              </a:endParaRPr>
            </a:p>
          </p:txBody>
        </p:sp>
      </p:grpSp>
      <p:sp>
        <p:nvSpPr>
          <p:cNvPr id="45" name="Text Box 43"/>
          <p:cNvSpPr txBox="1">
            <a:spLocks noChangeArrowheads="1"/>
          </p:cNvSpPr>
          <p:nvPr/>
        </p:nvSpPr>
        <p:spPr bwMode="auto">
          <a:xfrm>
            <a:off x="3657600" y="5257800"/>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S</a:t>
            </a:r>
            <a:endParaRPr lang="en-US" altLang="zh-CN">
              <a:solidFill>
                <a:prstClr val="black"/>
              </a:solidFill>
              <a:latin typeface="Calibri"/>
              <a:ea typeface="宋体" panose="02010600030101010101" pitchFamily="2" charset="-122"/>
            </a:endParaRPr>
          </a:p>
        </p:txBody>
      </p:sp>
      <p:sp>
        <p:nvSpPr>
          <p:cNvPr id="46" name="Text Box 44"/>
          <p:cNvSpPr txBox="1">
            <a:spLocks noChangeArrowheads="1"/>
          </p:cNvSpPr>
          <p:nvPr/>
        </p:nvSpPr>
        <p:spPr bwMode="auto">
          <a:xfrm>
            <a:off x="5105400" y="2667003"/>
            <a:ext cx="34290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b="1" dirty="0" err="1">
                <a:solidFill>
                  <a:prstClr val="black"/>
                </a:solidFill>
                <a:latin typeface="Arial" panose="020B0604020202020204" pitchFamily="34" charset="0"/>
                <a:ea typeface="宋体" panose="02010600030101010101" pitchFamily="2" charset="-122"/>
              </a:rPr>
              <a:t>min</a:t>
            </a:r>
            <a:r>
              <a:rPr lang="en-US" altLang="zh-CN" sz="2800" b="1" baseline="30000" dirty="0" err="1">
                <a:solidFill>
                  <a:prstClr val="black"/>
                </a:solidFill>
                <a:latin typeface="Arial" panose="020B0604020202020204" pitchFamily="34" charset="0"/>
                <a:ea typeface="宋体" panose="02010600030101010101" pitchFamily="2" charset="-122"/>
              </a:rPr>
              <a:t>Q</a:t>
            </a:r>
            <a:r>
              <a:rPr lang="en-US" altLang="zh-CN" sz="2800" dirty="0">
                <a:solidFill>
                  <a:prstClr val="black"/>
                </a:solidFill>
                <a:latin typeface="Arial" panose="020B0604020202020204" pitchFamily="34" charset="0"/>
                <a:ea typeface="宋体" panose="02010600030101010101" pitchFamily="2" charset="-122"/>
              </a:rPr>
              <a:t> = 2</a:t>
            </a:r>
          </a:p>
          <a:p>
            <a:pPr>
              <a:spcBef>
                <a:spcPct val="50000"/>
              </a:spcBef>
              <a:defRPr/>
            </a:pPr>
            <a:r>
              <a:rPr lang="en-US" altLang="zh-CN" sz="2800" b="1" dirty="0" err="1">
                <a:solidFill>
                  <a:prstClr val="black"/>
                </a:solidFill>
                <a:latin typeface="Arial" panose="020B0604020202020204" pitchFamily="34" charset="0"/>
                <a:ea typeface="宋体" panose="02010600030101010101" pitchFamily="2" charset="-122"/>
              </a:rPr>
              <a:t>max</a:t>
            </a:r>
            <a:r>
              <a:rPr lang="en-US" altLang="zh-CN" sz="2800" b="1" baseline="30000" dirty="0" err="1">
                <a:solidFill>
                  <a:prstClr val="black"/>
                </a:solidFill>
                <a:latin typeface="Arial" panose="020B0604020202020204" pitchFamily="34" charset="0"/>
                <a:ea typeface="宋体" panose="02010600030101010101" pitchFamily="2" charset="-122"/>
              </a:rPr>
              <a:t>Q</a:t>
            </a:r>
            <a:r>
              <a:rPr lang="en-US" altLang="zh-CN" sz="2800" dirty="0">
                <a:solidFill>
                  <a:prstClr val="black"/>
                </a:solidFill>
                <a:latin typeface="Arial" panose="020B0604020202020204" pitchFamily="34" charset="0"/>
                <a:ea typeface="宋体" panose="02010600030101010101" pitchFamily="2" charset="-122"/>
              </a:rPr>
              <a:t> = 7</a:t>
            </a:r>
          </a:p>
          <a:p>
            <a:pPr>
              <a:spcBef>
                <a:spcPct val="50000"/>
              </a:spcBef>
              <a:defRPr/>
            </a:pPr>
            <a:r>
              <a:rPr lang="en-US" altLang="zh-CN" sz="2800" b="1" dirty="0" err="1">
                <a:solidFill>
                  <a:prstClr val="black"/>
                </a:solidFill>
                <a:latin typeface="Arial" panose="020B0604020202020204" pitchFamily="34" charset="0"/>
                <a:ea typeface="宋体" panose="02010600030101010101" pitchFamily="2" charset="-122"/>
              </a:rPr>
              <a:t>count</a:t>
            </a:r>
            <a:r>
              <a:rPr lang="en-US" altLang="zh-CN" sz="2800" b="1" baseline="30000" dirty="0" err="1">
                <a:solidFill>
                  <a:prstClr val="black"/>
                </a:solidFill>
                <a:latin typeface="Arial" panose="020B0604020202020204" pitchFamily="34" charset="0"/>
                <a:ea typeface="宋体" panose="02010600030101010101" pitchFamily="2" charset="-122"/>
              </a:rPr>
              <a:t>Q</a:t>
            </a:r>
            <a:r>
              <a:rPr lang="en-US" altLang="zh-CN" sz="2800" dirty="0">
                <a:solidFill>
                  <a:prstClr val="black"/>
                </a:solidFill>
                <a:latin typeface="Arial" panose="020B0604020202020204" pitchFamily="34" charset="0"/>
                <a:ea typeface="宋体" panose="02010600030101010101" pitchFamily="2" charset="-122"/>
              </a:rPr>
              <a:t> = 3</a:t>
            </a:r>
          </a:p>
          <a:p>
            <a:pPr>
              <a:spcBef>
                <a:spcPct val="50000"/>
              </a:spcBef>
              <a:defRPr/>
            </a:pPr>
            <a:r>
              <a:rPr lang="en-US" altLang="zh-CN" sz="2800" b="1" dirty="0" err="1">
                <a:solidFill>
                  <a:prstClr val="black"/>
                </a:solidFill>
                <a:latin typeface="Arial" panose="020B0604020202020204" pitchFamily="34" charset="0"/>
                <a:ea typeface="宋体" panose="02010600030101010101" pitchFamily="2" charset="-122"/>
              </a:rPr>
              <a:t>sum</a:t>
            </a:r>
            <a:r>
              <a:rPr lang="en-US" altLang="zh-CN" sz="2800" b="1" baseline="30000" dirty="0" err="1">
                <a:solidFill>
                  <a:prstClr val="black"/>
                </a:solidFill>
                <a:latin typeface="Arial" panose="020B0604020202020204" pitchFamily="34" charset="0"/>
                <a:ea typeface="宋体" panose="02010600030101010101" pitchFamily="2" charset="-122"/>
              </a:rPr>
              <a:t>Q</a:t>
            </a:r>
            <a:r>
              <a:rPr lang="en-US" altLang="zh-CN" sz="2800" dirty="0">
                <a:solidFill>
                  <a:prstClr val="black"/>
                </a:solidFill>
                <a:latin typeface="Arial" panose="020B0604020202020204" pitchFamily="34" charset="0"/>
                <a:ea typeface="宋体" panose="02010600030101010101" pitchFamily="2" charset="-122"/>
              </a:rPr>
              <a:t> = 2+7+6 = 15</a:t>
            </a:r>
          </a:p>
          <a:p>
            <a:pPr>
              <a:spcBef>
                <a:spcPct val="50000"/>
              </a:spcBef>
              <a:defRPr/>
            </a:pPr>
            <a:r>
              <a:rPr lang="en-US" altLang="zh-CN" sz="2800" b="1" dirty="0" err="1">
                <a:solidFill>
                  <a:prstClr val="black"/>
                </a:solidFill>
                <a:latin typeface="Arial" panose="020B0604020202020204" pitchFamily="34" charset="0"/>
                <a:ea typeface="宋体" panose="02010600030101010101" pitchFamily="2" charset="-122"/>
              </a:rPr>
              <a:t>avg</a:t>
            </a:r>
            <a:r>
              <a:rPr lang="en-US" altLang="zh-CN" sz="2800" b="1" baseline="30000" dirty="0" err="1">
                <a:solidFill>
                  <a:prstClr val="black"/>
                </a:solidFill>
                <a:latin typeface="Arial" panose="020B0604020202020204" pitchFamily="34" charset="0"/>
                <a:ea typeface="宋体" panose="02010600030101010101" pitchFamily="2" charset="-122"/>
              </a:rPr>
              <a:t>Q</a:t>
            </a:r>
            <a:r>
              <a:rPr lang="en-US" altLang="zh-CN" sz="2800" dirty="0">
                <a:solidFill>
                  <a:prstClr val="black"/>
                </a:solidFill>
                <a:latin typeface="Arial" panose="020B0604020202020204" pitchFamily="34" charset="0"/>
                <a:ea typeface="宋体" panose="02010600030101010101" pitchFamily="2" charset="-122"/>
              </a:rPr>
              <a:t> = 15/3 = 5</a:t>
            </a: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16</a:t>
            </a:fld>
            <a:endParaRPr kumimoji="1" lang="zh-CN" altLang="en-US"/>
          </a:p>
        </p:txBody>
      </p:sp>
    </p:spTree>
    <p:extLst>
      <p:ext uri="{BB962C8B-B14F-4D97-AF65-F5344CB8AC3E}">
        <p14:creationId xmlns:p14="http://schemas.microsoft.com/office/powerpoint/2010/main" val="218028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1+#ppt_w/2"/>
                                          </p:val>
                                        </p:tav>
                                        <p:tav tm="100000">
                                          <p:val>
                                            <p:strVal val="#ppt_x"/>
                                          </p:val>
                                        </p:tav>
                                      </p:tavLst>
                                    </p:anim>
                                    <p:anim calcmode="lin" valueType="num">
                                      <p:cBhvr additive="base">
                                        <p:cTn id="14"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217283" y="814391"/>
            <a:ext cx="8600792" cy="56769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buFont typeface="Wingdings" panose="05000000000000000000" pitchFamily="2" charset="2"/>
              <a:buChar char="Ø"/>
              <a:defRPr/>
            </a:pPr>
            <a:r>
              <a:rPr lang="zh-CN" altLang="en-US" dirty="0">
                <a:solidFill>
                  <a:srgbClr val="0070C0"/>
                </a:solidFill>
                <a:latin typeface="华文仿宋" panose="02010600040101010101" pitchFamily="2" charset="-122"/>
                <a:ea typeface="华文仿宋" panose="02010600040101010101" pitchFamily="2" charset="-122"/>
              </a:rPr>
              <a:t>空间聚集分析</a:t>
            </a:r>
            <a:endParaRPr lang="en-US" altLang="zh-CN" dirty="0">
              <a:solidFill>
                <a:srgbClr val="0070C0"/>
              </a:solidFill>
              <a:latin typeface="华文仿宋" panose="02010600040101010101" pitchFamily="2" charset="-122"/>
              <a:ea typeface="华文仿宋" panose="02010600040101010101" pitchFamily="2" charset="-122"/>
            </a:endParaRPr>
          </a:p>
          <a:p>
            <a:pPr lvl="1" algn="just">
              <a:lnSpc>
                <a:spcPct val="125000"/>
              </a:lnSpc>
              <a:spcBef>
                <a:spcPts val="600"/>
              </a:spcBef>
              <a:defRPr/>
            </a:pPr>
            <a:r>
              <a:rPr lang="zh-CN" altLang="en-US" sz="2400" dirty="0">
                <a:solidFill>
                  <a:srgbClr val="0000FF"/>
                </a:solidFill>
                <a:latin typeface="华文仿宋" panose="02010600040101010101" pitchFamily="2" charset="-122"/>
                <a:ea typeface="华文仿宋" panose="02010600040101010101" pitchFamily="2" charset="-122"/>
                <a:cs typeface="Tahoma" panose="020B0604030504040204" pitchFamily="34" charset="0"/>
              </a:rPr>
              <a:t>精确计算</a:t>
            </a:r>
            <a:endParaRPr lang="en-US" altLang="zh-CN" sz="2400" dirty="0">
              <a:solidFill>
                <a:srgbClr val="0000FF"/>
              </a:solidFill>
              <a:latin typeface="华文仿宋" panose="02010600040101010101" pitchFamily="2" charset="-122"/>
              <a:ea typeface="华文仿宋" panose="02010600040101010101" pitchFamily="2" charset="-122"/>
              <a:cs typeface="Tahoma" panose="020B0604030504040204" pitchFamily="34" charset="0"/>
            </a:endParaRPr>
          </a:p>
          <a:p>
            <a:pPr lvl="2" algn="just">
              <a:lnSpc>
                <a:spcPct val="125000"/>
              </a:lnSpc>
              <a:spcBef>
                <a:spcPts val="600"/>
              </a:spcBef>
              <a:defRPr/>
            </a:pPr>
            <a:r>
              <a:rPr lang="zh-CN" altLang="en-US" sz="2000" dirty="0">
                <a:solidFill>
                  <a:srgbClr val="0000FF"/>
                </a:solidFill>
                <a:latin typeface="华文仿宋" panose="02010600040101010101" pitchFamily="2" charset="-122"/>
                <a:ea typeface="华文仿宋" panose="02010600040101010101" pitchFamily="2" charset="-122"/>
                <a:cs typeface="Tahoma" panose="020B0604030504040204" pitchFamily="34" charset="0"/>
              </a:rPr>
              <a:t>扫描数据集合中所有对象并计算给定空间范围内的聚集值</a:t>
            </a:r>
            <a:endParaRPr lang="en-US" altLang="zh-CN" sz="2000" dirty="0">
              <a:solidFill>
                <a:srgbClr val="0000FF"/>
              </a:solidFill>
              <a:latin typeface="华文仿宋" panose="02010600040101010101" pitchFamily="2" charset="-122"/>
              <a:ea typeface="华文仿宋" panose="02010600040101010101" pitchFamily="2" charset="-122"/>
              <a:cs typeface="Tahoma" panose="020B0604030504040204" pitchFamily="34" charset="0"/>
            </a:endParaRPr>
          </a:p>
          <a:p>
            <a:pPr lvl="2" algn="just">
              <a:lnSpc>
                <a:spcPct val="125000"/>
              </a:lnSpc>
              <a:spcBef>
                <a:spcPts val="600"/>
              </a:spcBef>
              <a:defRPr/>
            </a:pPr>
            <a:r>
              <a:rPr lang="zh-CN" altLang="en-US" sz="2000" dirty="0">
                <a:solidFill>
                  <a:srgbClr val="0000FF"/>
                </a:solidFill>
                <a:latin typeface="华文仿宋" panose="02010600040101010101" pitchFamily="2" charset="-122"/>
                <a:ea typeface="华文仿宋" panose="02010600040101010101" pitchFamily="2" charset="-122"/>
                <a:cs typeface="Tahoma" panose="020B0604030504040204" pitchFamily="34" charset="0"/>
              </a:rPr>
              <a:t>从空间索引中获取给定空间范围内的对象，并计算其聚集值</a:t>
            </a:r>
            <a:endParaRPr lang="en-US" altLang="zh-CN" sz="2000" dirty="0">
              <a:solidFill>
                <a:srgbClr val="0000FF"/>
              </a:solidFill>
              <a:latin typeface="华文仿宋" panose="02010600040101010101" pitchFamily="2" charset="-122"/>
              <a:ea typeface="华文仿宋" panose="02010600040101010101" pitchFamily="2" charset="-122"/>
              <a:cs typeface="Tahoma" panose="020B0604030504040204" pitchFamily="34" charset="0"/>
            </a:endParaRPr>
          </a:p>
          <a:p>
            <a:pPr lvl="2" algn="just">
              <a:lnSpc>
                <a:spcPct val="125000"/>
              </a:lnSpc>
              <a:spcBef>
                <a:spcPts val="600"/>
              </a:spcBef>
              <a:defRPr/>
            </a:pPr>
            <a:endParaRPr lang="en-US" altLang="zh-CN" sz="1600" dirty="0">
              <a:solidFill>
                <a:srgbClr val="0000FF"/>
              </a:solidFill>
              <a:latin typeface="华文仿宋" panose="02010600040101010101" pitchFamily="2" charset="-122"/>
              <a:ea typeface="华文仿宋" panose="02010600040101010101" pitchFamily="2" charset="-122"/>
              <a:cs typeface="Tahoma" panose="020B0604030504040204" pitchFamily="34" charset="0"/>
            </a:endParaRPr>
          </a:p>
          <a:p>
            <a:pPr lvl="2" algn="just">
              <a:lnSpc>
                <a:spcPct val="125000"/>
              </a:lnSpc>
              <a:spcBef>
                <a:spcPts val="600"/>
              </a:spcBef>
              <a:defRPr/>
            </a:pPr>
            <a:endParaRPr lang="en-US" altLang="zh-CN" sz="1600" dirty="0">
              <a:solidFill>
                <a:srgbClr val="0000FF"/>
              </a:solidFill>
              <a:latin typeface="华文仿宋" panose="02010600040101010101" pitchFamily="2" charset="-122"/>
              <a:ea typeface="华文仿宋" panose="02010600040101010101" pitchFamily="2" charset="-122"/>
              <a:cs typeface="Tahoma" panose="020B0604030504040204" pitchFamily="34" charset="0"/>
            </a:endParaRPr>
          </a:p>
          <a:p>
            <a:pPr lvl="1" algn="just">
              <a:lnSpc>
                <a:spcPct val="125000"/>
              </a:lnSpc>
              <a:spcBef>
                <a:spcPts val="600"/>
              </a:spcBef>
              <a:defRPr/>
            </a:pPr>
            <a:r>
              <a:rPr lang="zh-CN" altLang="en-US" sz="2400" dirty="0">
                <a:solidFill>
                  <a:srgbClr val="0000FF"/>
                </a:solidFill>
                <a:latin typeface="华文仿宋" panose="02010600040101010101" pitchFamily="2" charset="-122"/>
                <a:ea typeface="华文仿宋" panose="02010600040101010101" pitchFamily="2" charset="-122"/>
                <a:cs typeface="Tahoma" panose="020B0604030504040204" pitchFamily="34" charset="0"/>
              </a:rPr>
              <a:t>近似计算</a:t>
            </a:r>
            <a:endParaRPr lang="en-US" altLang="zh-CN" sz="2400" dirty="0">
              <a:solidFill>
                <a:srgbClr val="0000FF"/>
              </a:solidFill>
              <a:latin typeface="华文仿宋" panose="02010600040101010101" pitchFamily="2" charset="-122"/>
              <a:ea typeface="华文仿宋" panose="02010600040101010101" pitchFamily="2" charset="-122"/>
              <a:cs typeface="Tahoma" panose="020B0604030504040204" pitchFamily="34" charset="0"/>
            </a:endParaRPr>
          </a:p>
          <a:p>
            <a:pPr lvl="2" algn="just">
              <a:lnSpc>
                <a:spcPct val="125000"/>
              </a:lnSpc>
              <a:spcBef>
                <a:spcPts val="600"/>
              </a:spcBef>
              <a:defRPr/>
            </a:pPr>
            <a:r>
              <a:rPr lang="zh-CN" altLang="en-US" sz="2000" dirty="0">
                <a:solidFill>
                  <a:srgbClr val="0000FF"/>
                </a:solidFill>
                <a:latin typeface="华文仿宋" panose="02010600040101010101" pitchFamily="2" charset="-122"/>
                <a:ea typeface="华文仿宋" panose="02010600040101010101" pitchFamily="2" charset="-122"/>
                <a:cs typeface="Tahoma" panose="020B0604030504040204" pitchFamily="34" charset="0"/>
              </a:rPr>
              <a:t>牺牲聚集值一定的精度，换取计算时间的节省</a:t>
            </a:r>
            <a:endParaRPr lang="en-US" altLang="zh-CN" sz="2000" dirty="0">
              <a:solidFill>
                <a:srgbClr val="0000FF"/>
              </a:solidFill>
              <a:latin typeface="华文仿宋" panose="02010600040101010101" pitchFamily="2" charset="-122"/>
              <a:ea typeface="华文仿宋" panose="02010600040101010101" pitchFamily="2" charset="-122"/>
              <a:cs typeface="Tahoma" panose="020B0604030504040204" pitchFamily="34" charset="0"/>
            </a:endParaRPr>
          </a:p>
          <a:p>
            <a:pPr lvl="2" algn="just">
              <a:lnSpc>
                <a:spcPct val="125000"/>
              </a:lnSpc>
              <a:spcBef>
                <a:spcPts val="600"/>
              </a:spcBef>
              <a:defRPr/>
            </a:pPr>
            <a:r>
              <a:rPr lang="zh-CN" altLang="en-US" sz="2000" dirty="0">
                <a:solidFill>
                  <a:srgbClr val="0000FF"/>
                </a:solidFill>
                <a:latin typeface="华文仿宋" panose="02010600040101010101" pitchFamily="2" charset="-122"/>
                <a:ea typeface="华文仿宋" panose="02010600040101010101" pitchFamily="2" charset="-122"/>
                <a:cs typeface="Tahoma" panose="020B0604030504040204" pitchFamily="34" charset="0"/>
              </a:rPr>
              <a:t>近似结果带有概率保证或者误差范围</a:t>
            </a:r>
            <a:endParaRPr lang="en-US" altLang="zh-CN" sz="2000" dirty="0">
              <a:solidFill>
                <a:srgbClr val="0000FF"/>
              </a:solidFill>
              <a:latin typeface="华文仿宋" panose="02010600040101010101" pitchFamily="2" charset="-122"/>
              <a:ea typeface="华文仿宋" panose="02010600040101010101" pitchFamily="2" charset="-122"/>
              <a:cs typeface="Tahoma" panose="020B0604030504040204" pitchFamily="34" charset="0"/>
            </a:endParaRPr>
          </a:p>
          <a:p>
            <a:pPr algn="just">
              <a:lnSpc>
                <a:spcPct val="125000"/>
              </a:lnSpc>
              <a:spcBef>
                <a:spcPts val="600"/>
              </a:spcBef>
              <a:buFont typeface="Wingdings" panose="05000000000000000000" pitchFamily="2" charset="2"/>
              <a:buChar char="Ø"/>
              <a:defRPr/>
            </a:pPr>
            <a:r>
              <a:rPr lang="zh-CN" altLang="en-US" dirty="0">
                <a:solidFill>
                  <a:srgbClr val="0070C0"/>
                </a:solidFill>
                <a:latin typeface="华文仿宋" panose="02010600040101010101" pitchFamily="2" charset="-122"/>
                <a:ea typeface="华文仿宋" panose="02010600040101010101" pitchFamily="2" charset="-122"/>
              </a:rPr>
              <a:t>如何利用</a:t>
            </a:r>
            <a:r>
              <a:rPr lang="en-US" altLang="zh-CN" dirty="0">
                <a:solidFill>
                  <a:srgbClr val="0070C0"/>
                </a:solidFill>
                <a:latin typeface="华文仿宋" panose="02010600040101010101" pitchFamily="2" charset="-122"/>
                <a:ea typeface="华文仿宋" panose="02010600040101010101" pitchFamily="2" charset="-122"/>
              </a:rPr>
              <a:t>MRA</a:t>
            </a:r>
            <a:r>
              <a:rPr lang="zh-CN" altLang="en-US" dirty="0">
                <a:solidFill>
                  <a:srgbClr val="0070C0"/>
                </a:solidFill>
                <a:latin typeface="华文仿宋" panose="02010600040101010101" pitchFamily="2" charset="-122"/>
                <a:ea typeface="华文仿宋" panose="02010600040101010101" pitchFamily="2" charset="-122"/>
              </a:rPr>
              <a:t>索引，逐步得到不同精度的近似值，直至精确结果？</a:t>
            </a:r>
          </a:p>
        </p:txBody>
      </p:sp>
      <p:sp>
        <p:nvSpPr>
          <p:cNvPr id="2" name="矩形 1"/>
          <p:cNvSpPr/>
          <p:nvPr/>
        </p:nvSpPr>
        <p:spPr bwMode="auto">
          <a:xfrm>
            <a:off x="1143000" y="3057754"/>
            <a:ext cx="6858000" cy="533400"/>
          </a:xfrm>
          <a:prstGeom prst="rect">
            <a:avLst/>
          </a:prstGeom>
          <a:solidFill>
            <a:srgbClr val="2121FF"/>
          </a:solidFill>
          <a:ln w="28575">
            <a:solidFill>
              <a:schemeClr val="tx1"/>
            </a:solidFill>
            <a:round/>
            <a:headEnd/>
            <a:tailEnd type="triangle" w="med" len="med"/>
          </a:ln>
        </p:spPr>
        <p:txBody>
          <a:bodyPr rtlCol="0" anchor="ctr"/>
          <a:lstStyle/>
          <a:p>
            <a:pPr algn="ctr">
              <a:defRPr/>
            </a:pPr>
            <a:r>
              <a:rPr lang="zh-CN" altLang="en-US" sz="2400" dirty="0">
                <a:solidFill>
                  <a:prstClr val="white"/>
                </a:solidFill>
                <a:latin typeface="方正姚体" panose="02010601030101010101" pitchFamily="2" charset="-122"/>
                <a:ea typeface="方正姚体" panose="02010601030101010101" pitchFamily="2" charset="-122"/>
              </a:rPr>
              <a:t>线性扫描和索引扫描可能引起巨大的查询代价</a:t>
            </a:r>
          </a:p>
        </p:txBody>
      </p:sp>
      <p:sp>
        <p:nvSpPr>
          <p:cNvPr id="47"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48"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7142840" cy="530225"/>
            <a:chOff x="2251007" y="284389"/>
            <a:chExt cx="1421363" cy="529772"/>
          </a:xfrm>
          <a:solidFill>
            <a:srgbClr val="024C89"/>
          </a:solidFill>
        </p:grpSpPr>
        <p:sp>
          <p:nvSpPr>
            <p:cNvPr id="49" name="矩形 48">
              <a:extLst>
                <a:ext uri="{FF2B5EF4-FFF2-40B4-BE49-F238E27FC236}">
                  <a16:creationId xmlns:a16="http://schemas.microsoft.com/office/drawing/2014/main" id="{9F53D249-43E1-456B-9450-05634B25B542}"/>
                </a:ext>
              </a:extLst>
            </p:cNvPr>
            <p:cNvSpPr/>
            <p:nvPr/>
          </p:nvSpPr>
          <p:spPr>
            <a:xfrm>
              <a:off x="2251007" y="284389"/>
              <a:ext cx="1328342"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Progressive Approximate Aggregate Queries</a:t>
              </a: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矩形 49">
              <a:extLst>
                <a:ext uri="{FF2B5EF4-FFF2-40B4-BE49-F238E27FC236}">
                  <a16:creationId xmlns:a16="http://schemas.microsoft.com/office/drawing/2014/main" id="{023F5FD8-E5AF-4013-B776-C3333B220823}"/>
                </a:ext>
              </a:extLst>
            </p:cNvPr>
            <p:cNvSpPr/>
            <p:nvPr/>
          </p:nvSpPr>
          <p:spPr>
            <a:xfrm>
              <a:off x="3609984" y="284389"/>
              <a:ext cx="62386"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 name="灯片编号占位符 2"/>
          <p:cNvSpPr>
            <a:spLocks noGrp="1"/>
          </p:cNvSpPr>
          <p:nvPr>
            <p:ph type="sldNum" sz="quarter" idx="12"/>
          </p:nvPr>
        </p:nvSpPr>
        <p:spPr/>
        <p:txBody>
          <a:bodyPr/>
          <a:lstStyle/>
          <a:p>
            <a:fld id="{4E461666-614C-3643-ADC9-2769115EBDBB}" type="slidenum">
              <a:rPr kumimoji="1" lang="zh-CN" altLang="en-US" smtClean="0"/>
              <a:t>17</a:t>
            </a:fld>
            <a:endParaRPr kumimoji="1" lang="zh-CN" altLang="en-US"/>
          </a:p>
        </p:txBody>
      </p:sp>
    </p:spTree>
    <p:extLst>
      <p:ext uri="{BB962C8B-B14F-4D97-AF65-F5344CB8AC3E}">
        <p14:creationId xmlns:p14="http://schemas.microsoft.com/office/powerpoint/2010/main" val="258010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5">
                                            <p:txEl>
                                              <p:pRg st="7" end="7"/>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5">
                                            <p:txEl>
                                              <p:pRg st="8" end="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0" y="284166"/>
            <a:ext cx="4357082" cy="530225"/>
            <a:chOff x="2251007" y="284389"/>
            <a:chExt cx="1389057"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1247999"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rPr>
                <a:t>聚集索引：</a:t>
              </a:r>
              <a:r>
                <a:rPr lang="en-US" altLang="zh-CN"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rPr>
                <a:t>MRA</a:t>
              </a:r>
              <a:r>
                <a:rPr lang="zh-CN" altLang="en-US"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rPr>
                <a:t>树节点结构</a:t>
              </a:r>
            </a:p>
          </p:txBody>
        </p:sp>
        <p:sp>
          <p:nvSpPr>
            <p:cNvPr id="103" name="矩形 102">
              <a:extLst>
                <a:ext uri="{FF2B5EF4-FFF2-40B4-BE49-F238E27FC236}">
                  <a16:creationId xmlns:a16="http://schemas.microsoft.com/office/drawing/2014/main" id="{023F5FD8-E5AF-4013-B776-C3333B220823}"/>
                </a:ext>
              </a:extLst>
            </p:cNvPr>
            <p:cNvSpPr/>
            <p:nvPr/>
          </p:nvSpPr>
          <p:spPr>
            <a:xfrm>
              <a:off x="35257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endParaRPr>
            </a:p>
          </p:txBody>
        </p:sp>
      </p:grpSp>
      <p:sp>
        <p:nvSpPr>
          <p:cNvPr id="10" name="Rectangle 139"/>
          <p:cNvSpPr>
            <a:spLocks noChangeArrowheads="1"/>
          </p:cNvSpPr>
          <p:nvPr/>
        </p:nvSpPr>
        <p:spPr bwMode="auto">
          <a:xfrm>
            <a:off x="3276600" y="1828800"/>
            <a:ext cx="381000" cy="1905000"/>
          </a:xfrm>
          <a:prstGeom prst="rect">
            <a:avLst/>
          </a:prstGeom>
          <a:solidFill>
            <a:srgbClr val="CCFFFF"/>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1" name="Rectangle 138"/>
          <p:cNvSpPr>
            <a:spLocks noChangeArrowheads="1"/>
          </p:cNvSpPr>
          <p:nvPr/>
        </p:nvSpPr>
        <p:spPr bwMode="auto">
          <a:xfrm>
            <a:off x="914400" y="5181600"/>
            <a:ext cx="1295400" cy="8382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2" name="Text Box 55"/>
          <p:cNvSpPr txBox="1">
            <a:spLocks noChangeArrowheads="1"/>
          </p:cNvSpPr>
          <p:nvPr/>
        </p:nvSpPr>
        <p:spPr bwMode="auto">
          <a:xfrm>
            <a:off x="2032603" y="1844677"/>
            <a:ext cx="1066800" cy="1840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6000"/>
              </a:lnSpc>
              <a:spcBef>
                <a:spcPct val="50000"/>
              </a:spcBef>
              <a:defRPr/>
            </a:pPr>
            <a:r>
              <a:rPr lang="en-US" altLang="zh-CN" sz="2300" b="1" dirty="0">
                <a:solidFill>
                  <a:prstClr val="black"/>
                </a:solidFill>
                <a:latin typeface="Arial" panose="020B0604020202020204" pitchFamily="34" charset="0"/>
                <a:ea typeface="宋体" panose="02010600030101010101" pitchFamily="2" charset="-122"/>
              </a:rPr>
              <a:t>min</a:t>
            </a:r>
          </a:p>
          <a:p>
            <a:pPr>
              <a:lnSpc>
                <a:spcPct val="86000"/>
              </a:lnSpc>
              <a:spcBef>
                <a:spcPct val="50000"/>
              </a:spcBef>
              <a:defRPr/>
            </a:pPr>
            <a:r>
              <a:rPr lang="en-US" altLang="zh-CN" sz="2300" b="1" dirty="0">
                <a:solidFill>
                  <a:prstClr val="black"/>
                </a:solidFill>
                <a:latin typeface="Arial" panose="020B0604020202020204" pitchFamily="34" charset="0"/>
                <a:ea typeface="宋体" panose="02010600030101010101" pitchFamily="2" charset="-122"/>
              </a:rPr>
              <a:t>max</a:t>
            </a:r>
          </a:p>
          <a:p>
            <a:pPr>
              <a:lnSpc>
                <a:spcPct val="86000"/>
              </a:lnSpc>
              <a:spcBef>
                <a:spcPct val="50000"/>
              </a:spcBef>
              <a:defRPr/>
            </a:pPr>
            <a:r>
              <a:rPr lang="en-US" altLang="zh-CN" sz="2300" b="1" dirty="0">
                <a:solidFill>
                  <a:prstClr val="black"/>
                </a:solidFill>
                <a:latin typeface="Arial" panose="020B0604020202020204" pitchFamily="34" charset="0"/>
                <a:ea typeface="宋体" panose="02010600030101010101" pitchFamily="2" charset="-122"/>
              </a:rPr>
              <a:t>count</a:t>
            </a:r>
          </a:p>
          <a:p>
            <a:pPr>
              <a:lnSpc>
                <a:spcPct val="86000"/>
              </a:lnSpc>
              <a:spcBef>
                <a:spcPct val="50000"/>
              </a:spcBef>
              <a:defRPr/>
            </a:pPr>
            <a:r>
              <a:rPr lang="en-US" altLang="zh-CN" sz="2300" b="1" dirty="0">
                <a:solidFill>
                  <a:prstClr val="black"/>
                </a:solidFill>
                <a:latin typeface="Arial" panose="020B0604020202020204" pitchFamily="34" charset="0"/>
                <a:ea typeface="宋体" panose="02010600030101010101" pitchFamily="2" charset="-122"/>
              </a:rPr>
              <a:t>sum</a:t>
            </a:r>
          </a:p>
        </p:txBody>
      </p:sp>
      <p:sp>
        <p:nvSpPr>
          <p:cNvPr id="13" name="Text Box 56"/>
          <p:cNvSpPr txBox="1">
            <a:spLocks noChangeArrowheads="1"/>
          </p:cNvSpPr>
          <p:nvPr/>
        </p:nvSpPr>
        <p:spPr bwMode="auto">
          <a:xfrm>
            <a:off x="5943600" y="2065337"/>
            <a:ext cx="2540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000" b="1" dirty="0">
                <a:solidFill>
                  <a:prstClr val="black"/>
                </a:solidFill>
                <a:latin typeface="方正姚体" panose="02010601030101010101" pitchFamily="2" charset="-122"/>
                <a:ea typeface="方正姚体" panose="02010601030101010101" pitchFamily="2" charset="-122"/>
              </a:rPr>
              <a:t>非叶子节点</a:t>
            </a:r>
            <a:endParaRPr lang="en-US" altLang="zh-CN" sz="2000" b="1" dirty="0">
              <a:solidFill>
                <a:prstClr val="black"/>
              </a:solidFill>
              <a:latin typeface="方正姚体" panose="02010601030101010101" pitchFamily="2" charset="-122"/>
              <a:ea typeface="方正姚体" panose="02010601030101010101" pitchFamily="2" charset="-122"/>
            </a:endParaRPr>
          </a:p>
        </p:txBody>
      </p:sp>
      <p:sp>
        <p:nvSpPr>
          <p:cNvPr id="14" name="Line 57"/>
          <p:cNvSpPr>
            <a:spLocks noChangeShapeType="1"/>
          </p:cNvSpPr>
          <p:nvPr/>
        </p:nvSpPr>
        <p:spPr bwMode="auto">
          <a:xfrm flipH="1">
            <a:off x="3429000" y="3741738"/>
            <a:ext cx="609600" cy="142240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5" name="Line 58"/>
          <p:cNvSpPr>
            <a:spLocks noChangeShapeType="1"/>
          </p:cNvSpPr>
          <p:nvPr/>
        </p:nvSpPr>
        <p:spPr bwMode="auto">
          <a:xfrm flipH="1">
            <a:off x="1600200" y="3733801"/>
            <a:ext cx="1828800" cy="14303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6" name="Line 59"/>
          <p:cNvSpPr>
            <a:spLocks noChangeShapeType="1"/>
          </p:cNvSpPr>
          <p:nvPr/>
        </p:nvSpPr>
        <p:spPr bwMode="auto">
          <a:xfrm>
            <a:off x="4572000" y="3741739"/>
            <a:ext cx="685800" cy="1422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7" name="Line 60"/>
          <p:cNvSpPr>
            <a:spLocks noChangeShapeType="1"/>
          </p:cNvSpPr>
          <p:nvPr/>
        </p:nvSpPr>
        <p:spPr bwMode="auto">
          <a:xfrm flipH="1">
            <a:off x="5530701" y="2312989"/>
            <a:ext cx="381000" cy="201612"/>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8" name="Line 61"/>
          <p:cNvSpPr>
            <a:spLocks noChangeShapeType="1"/>
          </p:cNvSpPr>
          <p:nvPr/>
        </p:nvSpPr>
        <p:spPr bwMode="auto">
          <a:xfrm>
            <a:off x="5105400" y="3733801"/>
            <a:ext cx="1981200" cy="14303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9" name="Rectangle 66"/>
          <p:cNvSpPr>
            <a:spLocks noChangeArrowheads="1"/>
          </p:cNvSpPr>
          <p:nvPr/>
        </p:nvSpPr>
        <p:spPr bwMode="auto">
          <a:xfrm>
            <a:off x="914400" y="5189539"/>
            <a:ext cx="1295400" cy="838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0" name="Rectangle 67"/>
          <p:cNvSpPr>
            <a:spLocks noChangeArrowheads="1"/>
          </p:cNvSpPr>
          <p:nvPr/>
        </p:nvSpPr>
        <p:spPr bwMode="auto">
          <a:xfrm>
            <a:off x="2743200" y="5189539"/>
            <a:ext cx="1295400" cy="838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1" name="Rectangle 68"/>
          <p:cNvSpPr>
            <a:spLocks noChangeArrowheads="1"/>
          </p:cNvSpPr>
          <p:nvPr/>
        </p:nvSpPr>
        <p:spPr bwMode="auto">
          <a:xfrm>
            <a:off x="4572000" y="5189539"/>
            <a:ext cx="1371600" cy="838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2" name="Rectangle 69"/>
          <p:cNvSpPr>
            <a:spLocks noChangeArrowheads="1"/>
          </p:cNvSpPr>
          <p:nvPr/>
        </p:nvSpPr>
        <p:spPr bwMode="auto">
          <a:xfrm>
            <a:off x="6502400" y="5189539"/>
            <a:ext cx="1270000" cy="838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3" name="Text Box 70"/>
          <p:cNvSpPr txBox="1">
            <a:spLocks noChangeArrowheads="1"/>
          </p:cNvSpPr>
          <p:nvPr/>
        </p:nvSpPr>
        <p:spPr bwMode="auto">
          <a:xfrm>
            <a:off x="4013200" y="6148385"/>
            <a:ext cx="1244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zh-CN" altLang="en-US" sz="2000" b="1" dirty="0">
                <a:solidFill>
                  <a:prstClr val="black"/>
                </a:solidFill>
                <a:latin typeface="方正姚体" panose="02010601030101010101" pitchFamily="2" charset="-122"/>
                <a:ea typeface="方正姚体" panose="02010601030101010101" pitchFamily="2" charset="-122"/>
              </a:rPr>
              <a:t>叶子节点</a:t>
            </a:r>
            <a:endParaRPr lang="en-US" altLang="zh-CN" sz="2000" dirty="0">
              <a:solidFill>
                <a:prstClr val="black"/>
              </a:solidFill>
              <a:latin typeface="方正姚体" panose="02010601030101010101" pitchFamily="2" charset="-122"/>
              <a:ea typeface="方正姚体" panose="02010601030101010101" pitchFamily="2" charset="-122"/>
            </a:endParaRPr>
          </a:p>
        </p:txBody>
      </p:sp>
      <p:grpSp>
        <p:nvGrpSpPr>
          <p:cNvPr id="24" name="Group 71"/>
          <p:cNvGrpSpPr>
            <a:grpSpLocks/>
          </p:cNvGrpSpPr>
          <p:nvPr/>
        </p:nvGrpSpPr>
        <p:grpSpPr bwMode="auto">
          <a:xfrm>
            <a:off x="1066800" y="5341936"/>
            <a:ext cx="381000" cy="338138"/>
            <a:chOff x="3264" y="3216"/>
            <a:chExt cx="240" cy="213"/>
          </a:xfrm>
        </p:grpSpPr>
        <p:sp>
          <p:nvSpPr>
            <p:cNvPr id="25" name="Line 72"/>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6" name="Line 73"/>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7" name="Text Box 74"/>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2</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28" name="Group 75"/>
          <p:cNvGrpSpPr>
            <a:grpSpLocks/>
          </p:cNvGrpSpPr>
          <p:nvPr/>
        </p:nvGrpSpPr>
        <p:grpSpPr bwMode="auto">
          <a:xfrm>
            <a:off x="1676400" y="5341936"/>
            <a:ext cx="381000" cy="338138"/>
            <a:chOff x="3264" y="3216"/>
            <a:chExt cx="240" cy="213"/>
          </a:xfrm>
        </p:grpSpPr>
        <p:sp>
          <p:nvSpPr>
            <p:cNvPr id="29" name="Line 76"/>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0" name="Line 77"/>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1" name="Text Box 78"/>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4</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32" name="Group 79"/>
          <p:cNvGrpSpPr>
            <a:grpSpLocks/>
          </p:cNvGrpSpPr>
          <p:nvPr/>
        </p:nvGrpSpPr>
        <p:grpSpPr bwMode="auto">
          <a:xfrm>
            <a:off x="1447800" y="5678485"/>
            <a:ext cx="381000" cy="338138"/>
            <a:chOff x="3264" y="3216"/>
            <a:chExt cx="240" cy="213"/>
          </a:xfrm>
        </p:grpSpPr>
        <p:sp>
          <p:nvSpPr>
            <p:cNvPr id="33" name="Line 80"/>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4" name="Line 81"/>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6" name="Text Box 82"/>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3</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37" name="Group 83"/>
          <p:cNvGrpSpPr>
            <a:grpSpLocks/>
          </p:cNvGrpSpPr>
          <p:nvPr/>
        </p:nvGrpSpPr>
        <p:grpSpPr bwMode="auto">
          <a:xfrm>
            <a:off x="2870200" y="5341936"/>
            <a:ext cx="381000" cy="338138"/>
            <a:chOff x="3264" y="3216"/>
            <a:chExt cx="240" cy="213"/>
          </a:xfrm>
        </p:grpSpPr>
        <p:sp>
          <p:nvSpPr>
            <p:cNvPr id="38" name="Line 84"/>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9" name="Line 85"/>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0" name="Text Box 86"/>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5</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41" name="Group 87"/>
          <p:cNvGrpSpPr>
            <a:grpSpLocks/>
          </p:cNvGrpSpPr>
          <p:nvPr/>
        </p:nvGrpSpPr>
        <p:grpSpPr bwMode="auto">
          <a:xfrm>
            <a:off x="3429000" y="5494336"/>
            <a:ext cx="381000" cy="338138"/>
            <a:chOff x="3264" y="3216"/>
            <a:chExt cx="240" cy="213"/>
          </a:xfrm>
        </p:grpSpPr>
        <p:sp>
          <p:nvSpPr>
            <p:cNvPr id="42" name="Line 88"/>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3" name="Line 89"/>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4" name="Text Box 90"/>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4</a:t>
              </a:r>
              <a:endParaRPr lang="en-US" altLang="zh-CN" sz="1600">
                <a:solidFill>
                  <a:prstClr val="black"/>
                </a:solidFill>
                <a:latin typeface="Arial" panose="020B0604020202020204" pitchFamily="34" charset="0"/>
                <a:ea typeface="宋体" panose="02010600030101010101" pitchFamily="2" charset="-122"/>
              </a:endParaRPr>
            </a:p>
          </p:txBody>
        </p:sp>
      </p:grpSp>
      <p:sp>
        <p:nvSpPr>
          <p:cNvPr id="45" name="Text Box 91"/>
          <p:cNvSpPr txBox="1">
            <a:spLocks noChangeArrowheads="1"/>
          </p:cNvSpPr>
          <p:nvPr/>
        </p:nvSpPr>
        <p:spPr bwMode="auto">
          <a:xfrm>
            <a:off x="3251200" y="1835149"/>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2</a:t>
            </a:r>
          </a:p>
        </p:txBody>
      </p:sp>
      <p:sp>
        <p:nvSpPr>
          <p:cNvPr id="46" name="Text Box 92"/>
          <p:cNvSpPr txBox="1">
            <a:spLocks noChangeArrowheads="1"/>
          </p:cNvSpPr>
          <p:nvPr/>
        </p:nvSpPr>
        <p:spPr bwMode="auto">
          <a:xfrm>
            <a:off x="3251200" y="2789237"/>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3</a:t>
            </a:r>
          </a:p>
        </p:txBody>
      </p:sp>
      <p:sp>
        <p:nvSpPr>
          <p:cNvPr id="47" name="Text Box 93"/>
          <p:cNvSpPr txBox="1">
            <a:spLocks noChangeArrowheads="1"/>
          </p:cNvSpPr>
          <p:nvPr/>
        </p:nvSpPr>
        <p:spPr bwMode="auto">
          <a:xfrm>
            <a:off x="3251200" y="3265488"/>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9</a:t>
            </a:r>
            <a:endParaRPr lang="en-US" altLang="zh-CN">
              <a:solidFill>
                <a:prstClr val="black"/>
              </a:solidFill>
              <a:latin typeface="Calibri"/>
              <a:ea typeface="宋体" panose="02010600030101010101" pitchFamily="2" charset="-122"/>
            </a:endParaRPr>
          </a:p>
        </p:txBody>
      </p:sp>
      <p:sp>
        <p:nvSpPr>
          <p:cNvPr id="48" name="Text Box 94"/>
          <p:cNvSpPr txBox="1">
            <a:spLocks noChangeArrowheads="1"/>
          </p:cNvSpPr>
          <p:nvPr/>
        </p:nvSpPr>
        <p:spPr bwMode="auto">
          <a:xfrm>
            <a:off x="3251200" y="2312988"/>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4</a:t>
            </a:r>
          </a:p>
        </p:txBody>
      </p:sp>
      <p:sp>
        <p:nvSpPr>
          <p:cNvPr id="49" name="Text Box 97"/>
          <p:cNvSpPr txBox="1">
            <a:spLocks noChangeArrowheads="1"/>
          </p:cNvSpPr>
          <p:nvPr/>
        </p:nvSpPr>
        <p:spPr bwMode="auto">
          <a:xfrm>
            <a:off x="3810000" y="1844675"/>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4</a:t>
            </a:r>
          </a:p>
        </p:txBody>
      </p:sp>
      <p:sp>
        <p:nvSpPr>
          <p:cNvPr id="50" name="Text Box 98"/>
          <p:cNvSpPr txBox="1">
            <a:spLocks noChangeArrowheads="1"/>
          </p:cNvSpPr>
          <p:nvPr/>
        </p:nvSpPr>
        <p:spPr bwMode="auto">
          <a:xfrm>
            <a:off x="3810000" y="2798763"/>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2</a:t>
            </a:r>
          </a:p>
        </p:txBody>
      </p:sp>
      <p:sp>
        <p:nvSpPr>
          <p:cNvPr id="51" name="Text Box 99"/>
          <p:cNvSpPr txBox="1">
            <a:spLocks noChangeArrowheads="1"/>
          </p:cNvSpPr>
          <p:nvPr/>
        </p:nvSpPr>
        <p:spPr bwMode="auto">
          <a:xfrm>
            <a:off x="3810000" y="3275013"/>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9</a:t>
            </a:r>
          </a:p>
        </p:txBody>
      </p:sp>
      <p:sp>
        <p:nvSpPr>
          <p:cNvPr id="52" name="Text Box 100"/>
          <p:cNvSpPr txBox="1">
            <a:spLocks noChangeArrowheads="1"/>
          </p:cNvSpPr>
          <p:nvPr/>
        </p:nvSpPr>
        <p:spPr bwMode="auto">
          <a:xfrm>
            <a:off x="3810000" y="2322513"/>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5</a:t>
            </a:r>
          </a:p>
        </p:txBody>
      </p:sp>
      <p:sp>
        <p:nvSpPr>
          <p:cNvPr id="53" name="Text Box 102"/>
          <p:cNvSpPr txBox="1">
            <a:spLocks noChangeArrowheads="1"/>
          </p:cNvSpPr>
          <p:nvPr/>
        </p:nvSpPr>
        <p:spPr bwMode="auto">
          <a:xfrm>
            <a:off x="4394200" y="1844675"/>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1</a:t>
            </a:r>
          </a:p>
        </p:txBody>
      </p:sp>
      <p:sp>
        <p:nvSpPr>
          <p:cNvPr id="54" name="Text Box 103"/>
          <p:cNvSpPr txBox="1">
            <a:spLocks noChangeArrowheads="1"/>
          </p:cNvSpPr>
          <p:nvPr/>
        </p:nvSpPr>
        <p:spPr bwMode="auto">
          <a:xfrm>
            <a:off x="4394200" y="2798763"/>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4</a:t>
            </a:r>
          </a:p>
        </p:txBody>
      </p:sp>
      <p:sp>
        <p:nvSpPr>
          <p:cNvPr id="55" name="Text Box 104"/>
          <p:cNvSpPr txBox="1">
            <a:spLocks noChangeArrowheads="1"/>
          </p:cNvSpPr>
          <p:nvPr/>
        </p:nvSpPr>
        <p:spPr bwMode="auto">
          <a:xfrm>
            <a:off x="4394200" y="3275013"/>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4</a:t>
            </a:r>
          </a:p>
        </p:txBody>
      </p:sp>
      <p:sp>
        <p:nvSpPr>
          <p:cNvPr id="56" name="Text Box 105"/>
          <p:cNvSpPr txBox="1">
            <a:spLocks noChangeArrowheads="1"/>
          </p:cNvSpPr>
          <p:nvPr/>
        </p:nvSpPr>
        <p:spPr bwMode="auto">
          <a:xfrm>
            <a:off x="4394200" y="2322513"/>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2</a:t>
            </a:r>
          </a:p>
        </p:txBody>
      </p:sp>
      <p:sp>
        <p:nvSpPr>
          <p:cNvPr id="57" name="Text Box 107"/>
          <p:cNvSpPr txBox="1">
            <a:spLocks noChangeArrowheads="1"/>
          </p:cNvSpPr>
          <p:nvPr/>
        </p:nvSpPr>
        <p:spPr bwMode="auto">
          <a:xfrm>
            <a:off x="4927600" y="1844675"/>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6</a:t>
            </a:r>
          </a:p>
        </p:txBody>
      </p:sp>
      <p:sp>
        <p:nvSpPr>
          <p:cNvPr id="58" name="Text Box 108"/>
          <p:cNvSpPr txBox="1">
            <a:spLocks noChangeArrowheads="1"/>
          </p:cNvSpPr>
          <p:nvPr/>
        </p:nvSpPr>
        <p:spPr bwMode="auto">
          <a:xfrm>
            <a:off x="4927600" y="2798763"/>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1</a:t>
            </a:r>
          </a:p>
        </p:txBody>
      </p:sp>
      <p:sp>
        <p:nvSpPr>
          <p:cNvPr id="59" name="Text Box 109"/>
          <p:cNvSpPr txBox="1">
            <a:spLocks noChangeArrowheads="1"/>
          </p:cNvSpPr>
          <p:nvPr/>
        </p:nvSpPr>
        <p:spPr bwMode="auto">
          <a:xfrm>
            <a:off x="4927600" y="3275013"/>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6</a:t>
            </a:r>
          </a:p>
        </p:txBody>
      </p:sp>
      <p:sp>
        <p:nvSpPr>
          <p:cNvPr id="60" name="Text Box 110"/>
          <p:cNvSpPr txBox="1">
            <a:spLocks noChangeArrowheads="1"/>
          </p:cNvSpPr>
          <p:nvPr/>
        </p:nvSpPr>
        <p:spPr bwMode="auto">
          <a:xfrm>
            <a:off x="4927600" y="2322513"/>
            <a:ext cx="406400" cy="3693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b="1">
                <a:solidFill>
                  <a:prstClr val="black"/>
                </a:solidFill>
                <a:latin typeface="Arial" panose="020B0604020202020204" pitchFamily="34" charset="0"/>
                <a:ea typeface="宋体" panose="02010600030101010101" pitchFamily="2" charset="-122"/>
              </a:rPr>
              <a:t>6</a:t>
            </a:r>
          </a:p>
        </p:txBody>
      </p:sp>
      <p:sp>
        <p:nvSpPr>
          <p:cNvPr id="61" name="Rectangle 115"/>
          <p:cNvSpPr>
            <a:spLocks noChangeArrowheads="1"/>
          </p:cNvSpPr>
          <p:nvPr/>
        </p:nvSpPr>
        <p:spPr bwMode="auto">
          <a:xfrm>
            <a:off x="3124200" y="1684339"/>
            <a:ext cx="2362200" cy="2209800"/>
          </a:xfrm>
          <a:prstGeom prst="rect">
            <a:avLst/>
          </a:prstGeom>
          <a:noFill/>
          <a:ln w="19050">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grpSp>
        <p:nvGrpSpPr>
          <p:cNvPr id="62" name="Group 117"/>
          <p:cNvGrpSpPr>
            <a:grpSpLocks/>
          </p:cNvGrpSpPr>
          <p:nvPr/>
        </p:nvGrpSpPr>
        <p:grpSpPr bwMode="auto">
          <a:xfrm>
            <a:off x="4724400" y="5310185"/>
            <a:ext cx="381000" cy="338138"/>
            <a:chOff x="3264" y="3216"/>
            <a:chExt cx="240" cy="213"/>
          </a:xfrm>
        </p:grpSpPr>
        <p:sp>
          <p:nvSpPr>
            <p:cNvPr id="63" name="Line 118"/>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4" name="Line 119"/>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5" name="Text Box 120"/>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1</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66" name="Group 121"/>
          <p:cNvGrpSpPr>
            <a:grpSpLocks/>
          </p:cNvGrpSpPr>
          <p:nvPr/>
        </p:nvGrpSpPr>
        <p:grpSpPr bwMode="auto">
          <a:xfrm>
            <a:off x="5486400" y="5646736"/>
            <a:ext cx="381000" cy="338138"/>
            <a:chOff x="3264" y="3216"/>
            <a:chExt cx="240" cy="213"/>
          </a:xfrm>
        </p:grpSpPr>
        <p:sp>
          <p:nvSpPr>
            <p:cNvPr id="67" name="Line 122"/>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8" name="Line 123"/>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9" name="Text Box 124"/>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2</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70" name="Group 125"/>
          <p:cNvGrpSpPr>
            <a:grpSpLocks/>
          </p:cNvGrpSpPr>
          <p:nvPr/>
        </p:nvGrpSpPr>
        <p:grpSpPr bwMode="auto">
          <a:xfrm>
            <a:off x="5334000" y="5310185"/>
            <a:ext cx="381000" cy="338138"/>
            <a:chOff x="3264" y="3216"/>
            <a:chExt cx="240" cy="213"/>
          </a:xfrm>
        </p:grpSpPr>
        <p:sp>
          <p:nvSpPr>
            <p:cNvPr id="71" name="Line 126"/>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72" name="Line 127"/>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73" name="Text Box 128"/>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2</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74" name="Group 129"/>
          <p:cNvGrpSpPr>
            <a:grpSpLocks/>
          </p:cNvGrpSpPr>
          <p:nvPr/>
        </p:nvGrpSpPr>
        <p:grpSpPr bwMode="auto">
          <a:xfrm>
            <a:off x="4876800" y="5646736"/>
            <a:ext cx="381000" cy="338138"/>
            <a:chOff x="3264" y="3216"/>
            <a:chExt cx="240" cy="213"/>
          </a:xfrm>
        </p:grpSpPr>
        <p:sp>
          <p:nvSpPr>
            <p:cNvPr id="75" name="Line 130"/>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76" name="Line 131"/>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77" name="Text Box 132"/>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1</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78" name="Group 133"/>
          <p:cNvGrpSpPr>
            <a:grpSpLocks/>
          </p:cNvGrpSpPr>
          <p:nvPr/>
        </p:nvGrpSpPr>
        <p:grpSpPr bwMode="auto">
          <a:xfrm>
            <a:off x="7086600" y="5341936"/>
            <a:ext cx="381000" cy="338138"/>
            <a:chOff x="3264" y="3216"/>
            <a:chExt cx="240" cy="213"/>
          </a:xfrm>
        </p:grpSpPr>
        <p:sp>
          <p:nvSpPr>
            <p:cNvPr id="79" name="Line 134"/>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80" name="Line 135"/>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81" name="Text Box 136"/>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6</a:t>
              </a:r>
              <a:endParaRPr lang="en-US" altLang="zh-CN" sz="1600">
                <a:solidFill>
                  <a:prstClr val="black"/>
                </a:solidFill>
                <a:latin typeface="Arial" panose="020B0604020202020204" pitchFamily="34" charset="0"/>
                <a:ea typeface="宋体" panose="02010600030101010101" pitchFamily="2" charset="-122"/>
              </a:endParaRPr>
            </a:p>
          </p:txBody>
        </p:sp>
      </p:grpSp>
      <p:sp>
        <p:nvSpPr>
          <p:cNvPr id="82" name="Line 57"/>
          <p:cNvSpPr>
            <a:spLocks noChangeShapeType="1"/>
          </p:cNvSpPr>
          <p:nvPr/>
        </p:nvSpPr>
        <p:spPr bwMode="auto">
          <a:xfrm flipH="1">
            <a:off x="4343400" y="975538"/>
            <a:ext cx="1295400" cy="67658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18</a:t>
            </a:fld>
            <a:endParaRPr kumimoji="1" lang="zh-CN" altLang="en-US"/>
          </a:p>
        </p:txBody>
      </p:sp>
    </p:spTree>
    <p:extLst>
      <p:ext uri="{BB962C8B-B14F-4D97-AF65-F5344CB8AC3E}">
        <p14:creationId xmlns:p14="http://schemas.microsoft.com/office/powerpoint/2010/main" val="139248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Content Placeholder 2"/>
              <p:cNvSpPr txBox="1">
                <a:spLocks/>
              </p:cNvSpPr>
              <p:nvPr/>
            </p:nvSpPr>
            <p:spPr>
              <a:xfrm>
                <a:off x="127591" y="820446"/>
                <a:ext cx="8856921" cy="32216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buFont typeface="Wingdings" panose="05000000000000000000" pitchFamily="2" charset="2"/>
                  <a:buChar char="Ø"/>
                  <a:defRPr/>
                </a:pPr>
                <a:r>
                  <a:rPr lang="en-US" altLang="zh-CN" sz="2800" dirty="0">
                    <a:solidFill>
                      <a:srgbClr val="0070C0"/>
                    </a:solidFill>
                    <a:latin typeface="华文仿宋" panose="02010600040101010101" pitchFamily="2" charset="-122"/>
                    <a:ea typeface="华文仿宋" panose="02010600040101010101" pitchFamily="2" charset="-122"/>
                  </a:rPr>
                  <a:t>MRA</a:t>
                </a:r>
                <a:r>
                  <a:rPr lang="zh-CN" altLang="en-US" sz="2800" dirty="0">
                    <a:solidFill>
                      <a:srgbClr val="0070C0"/>
                    </a:solidFill>
                    <a:latin typeface="华文仿宋" panose="02010600040101010101" pitchFamily="2" charset="-122"/>
                    <a:ea typeface="华文仿宋" panose="02010600040101010101" pitchFamily="2" charset="-122"/>
                  </a:rPr>
                  <a:t>树聚集分析处理</a:t>
                </a:r>
                <a:endParaRPr lang="en-US" altLang="zh-CN" sz="2800" dirty="0">
                  <a:solidFill>
                    <a:srgbClr val="0070C0"/>
                  </a:solidFill>
                  <a:latin typeface="华文仿宋" panose="02010600040101010101" pitchFamily="2" charset="-122"/>
                  <a:ea typeface="华文仿宋" panose="02010600040101010101" pitchFamily="2" charset="-122"/>
                </a:endParaRPr>
              </a:p>
              <a:p>
                <a:pPr marL="446088" lvl="1" indent="-180975" algn="just">
                  <a:lnSpc>
                    <a:spcPct val="125000"/>
                  </a:lnSpc>
                  <a:spcBef>
                    <a:spcPts val="600"/>
                  </a:spcBef>
                  <a:defRPr/>
                </a:pPr>
                <a:r>
                  <a:rPr lang="zh-CN" altLang="en-US" sz="2600" dirty="0">
                    <a:solidFill>
                      <a:srgbClr val="0070C0"/>
                    </a:solidFill>
                    <a:latin typeface="华文仿宋" panose="02010600040101010101" pitchFamily="2" charset="-122"/>
                    <a:ea typeface="华文仿宋" panose="02010600040101010101" pitchFamily="2" charset="-122"/>
                  </a:rPr>
                  <a:t>自顶向下访问两类索引节点</a:t>
                </a:r>
                <a:endParaRPr lang="en-US" altLang="zh-CN" sz="2600" dirty="0">
                  <a:solidFill>
                    <a:srgbClr val="0070C0"/>
                  </a:solidFill>
                  <a:latin typeface="华文仿宋" panose="02010600040101010101" pitchFamily="2" charset="-122"/>
                  <a:ea typeface="华文仿宋" panose="02010600040101010101" pitchFamily="2" charset="-122"/>
                </a:endParaRPr>
              </a:p>
              <a:p>
                <a:pPr marL="542925" lvl="2" indent="-180975" algn="just">
                  <a:lnSpc>
                    <a:spcPct val="125000"/>
                  </a:lnSpc>
                  <a:spcBef>
                    <a:spcPts val="600"/>
                  </a:spcBef>
                  <a:defRPr/>
                </a:pPr>
                <a:r>
                  <a:rPr lang="zh-CN" altLang="en-US" dirty="0">
                    <a:solidFill>
                      <a:srgbClr val="0070C0"/>
                    </a:solidFill>
                    <a:latin typeface="华文仿宋" panose="02010600040101010101" pitchFamily="2" charset="-122"/>
                    <a:ea typeface="华文仿宋" panose="02010600040101010101" pitchFamily="2" charset="-122"/>
                  </a:rPr>
                  <a:t>完全包含于查询</a:t>
                </a:r>
                <a14:m>
                  <m:oMath xmlns:m="http://schemas.openxmlformats.org/officeDocument/2006/math">
                    <m:sSup>
                      <m:sSupPr>
                        <m:ctrlPr>
                          <a:rPr lang="en-US" altLang="zh-CN" i="1">
                            <a:solidFill>
                              <a:srgbClr val="0070C0"/>
                            </a:solidFill>
                            <a:latin typeface="Cambria Math" panose="02040503050406030204" pitchFamily="18" charset="0"/>
                            <a:ea typeface="Cambria Math" panose="02040503050406030204" pitchFamily="18" charset="0"/>
                          </a:rPr>
                        </m:ctrlPr>
                      </m:sSupPr>
                      <m:e>
                        <m:r>
                          <a:rPr lang="zh-CN" altLang="en-US" i="1">
                            <a:solidFill>
                              <a:srgbClr val="0070C0"/>
                            </a:solidFill>
                            <a:latin typeface="Cambria Math" panose="02040503050406030204" pitchFamily="18" charset="0"/>
                            <a:ea typeface="Cambria Math" panose="02040503050406030204" pitchFamily="18" charset="0"/>
                          </a:rPr>
                          <m:t>𝒩</m:t>
                        </m:r>
                      </m:e>
                      <m:sup>
                        <m:r>
                          <a:rPr lang="en-US" altLang="zh-CN" i="1">
                            <a:solidFill>
                              <a:srgbClr val="0070C0"/>
                            </a:solidFill>
                            <a:latin typeface="Cambria Math" panose="02040503050406030204" pitchFamily="18" charset="0"/>
                            <a:ea typeface="Cambria Math" panose="02040503050406030204" pitchFamily="18" charset="0"/>
                          </a:rPr>
                          <m:t>𝑐</m:t>
                        </m:r>
                      </m:sup>
                    </m:sSup>
                  </m:oMath>
                </a14:m>
                <a:r>
                  <a:rPr lang="zh-CN" altLang="en-US" dirty="0">
                    <a:solidFill>
                      <a:srgbClr val="0070C0"/>
                    </a:solidFill>
                    <a:latin typeface="华文仿宋" panose="02010600040101010101" pitchFamily="2" charset="-122"/>
                    <a:ea typeface="华文仿宋" panose="02010600040101010101" pitchFamily="2" charset="-122"/>
                  </a:rPr>
                  <a:t>：</a:t>
                </a:r>
                <a14:m>
                  <m:oMath xmlns:m="http://schemas.openxmlformats.org/officeDocument/2006/math">
                    <m:r>
                      <a:rPr lang="en-US" altLang="zh-CN" i="1">
                        <a:solidFill>
                          <a:srgbClr val="0070C0"/>
                        </a:solidFill>
                        <a:latin typeface="Cambria Math" panose="02040503050406030204" pitchFamily="18" charset="0"/>
                        <a:ea typeface="华文仿宋" panose="02010600040101010101" pitchFamily="2" charset="-122"/>
                      </a:rPr>
                      <m:t>𝑁</m:t>
                    </m:r>
                    <m:r>
                      <a:rPr lang="en-US" altLang="zh-CN" i="1">
                        <a:solidFill>
                          <a:srgbClr val="0070C0"/>
                        </a:solidFill>
                        <a:latin typeface="Cambria Math" panose="02040503050406030204" pitchFamily="18" charset="0"/>
                        <a:ea typeface="Cambria Math" panose="02040503050406030204" pitchFamily="18" charset="0"/>
                      </a:rPr>
                      <m:t>∈</m:t>
                    </m:r>
                    <m:sSup>
                      <m:sSupPr>
                        <m:ctrlPr>
                          <a:rPr lang="en-US" altLang="zh-CN" i="1">
                            <a:solidFill>
                              <a:srgbClr val="0070C0"/>
                            </a:solidFill>
                            <a:latin typeface="Cambria Math" panose="02040503050406030204" pitchFamily="18" charset="0"/>
                            <a:ea typeface="Cambria Math" panose="02040503050406030204" pitchFamily="18" charset="0"/>
                          </a:rPr>
                        </m:ctrlPr>
                      </m:sSupPr>
                      <m:e>
                        <m:r>
                          <a:rPr lang="zh-CN" altLang="en-US" i="1">
                            <a:solidFill>
                              <a:srgbClr val="0070C0"/>
                            </a:solidFill>
                            <a:latin typeface="Cambria Math" panose="02040503050406030204" pitchFamily="18" charset="0"/>
                            <a:ea typeface="Cambria Math" panose="02040503050406030204" pitchFamily="18" charset="0"/>
                          </a:rPr>
                          <m:t>𝒩</m:t>
                        </m:r>
                      </m:e>
                      <m:sup>
                        <m:r>
                          <a:rPr lang="en-US" altLang="zh-CN" i="1">
                            <a:solidFill>
                              <a:srgbClr val="0070C0"/>
                            </a:solidFill>
                            <a:latin typeface="Cambria Math" panose="02040503050406030204" pitchFamily="18" charset="0"/>
                            <a:ea typeface="Cambria Math" panose="02040503050406030204" pitchFamily="18" charset="0"/>
                          </a:rPr>
                          <m:t>𝑐</m:t>
                        </m:r>
                      </m:sup>
                    </m:sSup>
                    <m:r>
                      <a:rPr lang="en-US" altLang="zh-CN" i="1">
                        <a:solidFill>
                          <a:srgbClr val="0070C0"/>
                        </a:solidFill>
                        <a:latin typeface="Cambria Math" panose="02040503050406030204" pitchFamily="18" charset="0"/>
                        <a:ea typeface="Cambria Math" panose="02040503050406030204" pitchFamily="18" charset="0"/>
                      </a:rPr>
                      <m:t>⇒</m:t>
                    </m:r>
                    <m:sSup>
                      <m:sSupPr>
                        <m:ctrlPr>
                          <a:rPr lang="en-US" altLang="zh-CN" i="1">
                            <a:solidFill>
                              <a:srgbClr val="0070C0"/>
                            </a:solidFill>
                            <a:latin typeface="Cambria Math" panose="02040503050406030204" pitchFamily="18" charset="0"/>
                            <a:ea typeface="Cambria Math" panose="02040503050406030204" pitchFamily="18" charset="0"/>
                          </a:rPr>
                        </m:ctrlPr>
                      </m:sSupPr>
                      <m:e>
                        <m:r>
                          <a:rPr lang="en-US" altLang="zh-CN" i="1">
                            <a:solidFill>
                              <a:srgbClr val="0070C0"/>
                            </a:solidFill>
                            <a:latin typeface="Cambria Math" panose="02040503050406030204" pitchFamily="18" charset="0"/>
                            <a:ea typeface="Cambria Math" panose="02040503050406030204" pitchFamily="18" charset="0"/>
                          </a:rPr>
                          <m:t>𝑅</m:t>
                        </m:r>
                      </m:e>
                      <m:sup>
                        <m:r>
                          <a:rPr lang="en-US" altLang="zh-CN" i="1">
                            <a:solidFill>
                              <a:srgbClr val="0070C0"/>
                            </a:solidFill>
                            <a:latin typeface="Cambria Math" panose="02040503050406030204" pitchFamily="18" charset="0"/>
                            <a:ea typeface="Cambria Math" panose="02040503050406030204" pitchFamily="18" charset="0"/>
                          </a:rPr>
                          <m:t>𝑁</m:t>
                        </m:r>
                      </m:sup>
                    </m:sSup>
                    <m:r>
                      <a:rPr lang="en-US" altLang="zh-CN" i="1">
                        <a:solidFill>
                          <a:srgbClr val="0070C0"/>
                        </a:solidFill>
                        <a:latin typeface="Cambria Math" panose="02040503050406030204" pitchFamily="18" charset="0"/>
                        <a:ea typeface="Cambria Math" panose="02040503050406030204" pitchFamily="18" charset="0"/>
                      </a:rPr>
                      <m:t>∩</m:t>
                    </m:r>
                    <m:sSup>
                      <m:sSupPr>
                        <m:ctrlPr>
                          <a:rPr lang="en-US" altLang="zh-CN" i="1">
                            <a:solidFill>
                              <a:srgbClr val="0070C0"/>
                            </a:solidFill>
                            <a:latin typeface="Cambria Math" panose="02040503050406030204" pitchFamily="18" charset="0"/>
                            <a:ea typeface="Cambria Math" panose="02040503050406030204" pitchFamily="18" charset="0"/>
                          </a:rPr>
                        </m:ctrlPr>
                      </m:sSupPr>
                      <m:e>
                        <m:r>
                          <a:rPr lang="en-US" altLang="zh-CN" i="1">
                            <a:solidFill>
                              <a:srgbClr val="0070C0"/>
                            </a:solidFill>
                            <a:latin typeface="Cambria Math" panose="02040503050406030204" pitchFamily="18" charset="0"/>
                            <a:ea typeface="Cambria Math" panose="02040503050406030204" pitchFamily="18" charset="0"/>
                          </a:rPr>
                          <m:t>𝑅</m:t>
                        </m:r>
                      </m:e>
                      <m:sup>
                        <m:r>
                          <a:rPr lang="en-US" altLang="zh-CN" i="1">
                            <a:solidFill>
                              <a:srgbClr val="0070C0"/>
                            </a:solidFill>
                            <a:latin typeface="Cambria Math" panose="02040503050406030204" pitchFamily="18" charset="0"/>
                            <a:ea typeface="Cambria Math" panose="02040503050406030204" pitchFamily="18" charset="0"/>
                          </a:rPr>
                          <m:t>𝑄</m:t>
                        </m:r>
                      </m:sup>
                    </m:sSup>
                    <m:r>
                      <a:rPr lang="en-US" altLang="zh-CN" i="1">
                        <a:solidFill>
                          <a:srgbClr val="0070C0"/>
                        </a:solidFill>
                        <a:latin typeface="Cambria Math" panose="02040503050406030204" pitchFamily="18" charset="0"/>
                        <a:ea typeface="Cambria Math" panose="02040503050406030204" pitchFamily="18" charset="0"/>
                      </a:rPr>
                      <m:t>=</m:t>
                    </m:r>
                    <m:sSup>
                      <m:sSupPr>
                        <m:ctrlPr>
                          <a:rPr lang="en-US" altLang="zh-CN" i="1">
                            <a:solidFill>
                              <a:srgbClr val="0070C0"/>
                            </a:solidFill>
                            <a:latin typeface="Cambria Math" panose="02040503050406030204" pitchFamily="18" charset="0"/>
                            <a:ea typeface="Cambria Math" panose="02040503050406030204" pitchFamily="18" charset="0"/>
                          </a:rPr>
                        </m:ctrlPr>
                      </m:sSupPr>
                      <m:e>
                        <m:r>
                          <a:rPr lang="en-US" altLang="zh-CN" i="1">
                            <a:solidFill>
                              <a:srgbClr val="0070C0"/>
                            </a:solidFill>
                            <a:latin typeface="Cambria Math" panose="02040503050406030204" pitchFamily="18" charset="0"/>
                            <a:ea typeface="Cambria Math" panose="02040503050406030204" pitchFamily="18" charset="0"/>
                          </a:rPr>
                          <m:t>𝑅</m:t>
                        </m:r>
                      </m:e>
                      <m:sup>
                        <m:r>
                          <a:rPr lang="en-US" altLang="zh-CN" i="1">
                            <a:solidFill>
                              <a:srgbClr val="0070C0"/>
                            </a:solidFill>
                            <a:latin typeface="Cambria Math" panose="02040503050406030204" pitchFamily="18" charset="0"/>
                            <a:ea typeface="Cambria Math" panose="02040503050406030204" pitchFamily="18" charset="0"/>
                          </a:rPr>
                          <m:t>𝑁</m:t>
                        </m:r>
                      </m:sup>
                    </m:sSup>
                  </m:oMath>
                </a14:m>
                <a:endParaRPr lang="en-US" altLang="zh-CN" dirty="0">
                  <a:solidFill>
                    <a:srgbClr val="0070C0"/>
                  </a:solidFill>
                  <a:latin typeface="华文仿宋" panose="02010600040101010101" pitchFamily="2" charset="-122"/>
                  <a:ea typeface="华文仿宋" panose="02010600040101010101" pitchFamily="2" charset="-122"/>
                </a:endParaRPr>
              </a:p>
              <a:p>
                <a:pPr marL="542925" lvl="2" indent="-180975" algn="just">
                  <a:lnSpc>
                    <a:spcPct val="125000"/>
                  </a:lnSpc>
                  <a:spcBef>
                    <a:spcPts val="600"/>
                  </a:spcBef>
                  <a:defRPr/>
                </a:pPr>
                <a:r>
                  <a:rPr lang="zh-CN" altLang="en-US" dirty="0">
                    <a:solidFill>
                      <a:srgbClr val="0070C0"/>
                    </a:solidFill>
                    <a:latin typeface="华文仿宋" panose="02010600040101010101" pitchFamily="2" charset="-122"/>
                    <a:ea typeface="华文仿宋" panose="02010600040101010101" pitchFamily="2" charset="-122"/>
                  </a:rPr>
                  <a:t>与查询部分相交</a:t>
                </a:r>
                <a14:m>
                  <m:oMath xmlns:m="http://schemas.openxmlformats.org/officeDocument/2006/math">
                    <m:sSup>
                      <m:sSupPr>
                        <m:ctrlPr>
                          <a:rPr lang="en-US" altLang="zh-CN" sz="2300" i="1">
                            <a:solidFill>
                              <a:srgbClr val="0070C0"/>
                            </a:solidFill>
                            <a:latin typeface="Cambria Math" panose="02040503050406030204" pitchFamily="18" charset="0"/>
                            <a:ea typeface="Cambria Math" panose="02040503050406030204" pitchFamily="18" charset="0"/>
                          </a:rPr>
                        </m:ctrlPr>
                      </m:sSupPr>
                      <m:e>
                        <m:r>
                          <a:rPr lang="zh-CN" altLang="en-US" sz="2300" i="1">
                            <a:solidFill>
                              <a:srgbClr val="0070C0"/>
                            </a:solidFill>
                            <a:latin typeface="Cambria Math" panose="02040503050406030204" pitchFamily="18" charset="0"/>
                            <a:ea typeface="Cambria Math" panose="02040503050406030204" pitchFamily="18" charset="0"/>
                          </a:rPr>
                          <m:t>𝒩</m:t>
                        </m:r>
                      </m:e>
                      <m:sup>
                        <m:r>
                          <a:rPr lang="en-US" altLang="zh-CN" sz="2300" b="0" i="1" smtClean="0">
                            <a:solidFill>
                              <a:srgbClr val="0070C0"/>
                            </a:solidFill>
                            <a:latin typeface="Cambria Math" panose="02040503050406030204" pitchFamily="18" charset="0"/>
                            <a:ea typeface="Cambria Math" panose="02040503050406030204" pitchFamily="18" charset="0"/>
                          </a:rPr>
                          <m:t>𝑝</m:t>
                        </m:r>
                      </m:sup>
                    </m:sSup>
                  </m:oMath>
                </a14:m>
                <a:r>
                  <a:rPr lang="zh-CN" altLang="en-US" sz="2300" dirty="0">
                    <a:solidFill>
                      <a:srgbClr val="0070C0"/>
                    </a:solidFill>
                    <a:latin typeface="华文仿宋" panose="02010600040101010101" pitchFamily="2" charset="-122"/>
                    <a:ea typeface="华文仿宋" panose="02010600040101010101" pitchFamily="2" charset="-122"/>
                  </a:rPr>
                  <a:t>：</a:t>
                </a:r>
                <a14:m>
                  <m:oMath xmlns:m="http://schemas.openxmlformats.org/officeDocument/2006/math">
                    <m:r>
                      <a:rPr lang="en-US" altLang="zh-CN" sz="2300" i="1">
                        <a:solidFill>
                          <a:srgbClr val="0070C0"/>
                        </a:solidFill>
                        <a:latin typeface="Cambria Math" panose="02040503050406030204" pitchFamily="18" charset="0"/>
                        <a:ea typeface="华文仿宋" panose="02010600040101010101" pitchFamily="2" charset="-122"/>
                      </a:rPr>
                      <m:t>𝑁</m:t>
                    </m:r>
                    <m:r>
                      <a:rPr lang="en-US" altLang="zh-CN" sz="2300" i="1">
                        <a:solidFill>
                          <a:srgbClr val="0070C0"/>
                        </a:solidFill>
                        <a:latin typeface="Cambria Math" panose="02040503050406030204" pitchFamily="18" charset="0"/>
                        <a:ea typeface="Cambria Math" panose="02040503050406030204" pitchFamily="18" charset="0"/>
                      </a:rPr>
                      <m:t>∈</m:t>
                    </m:r>
                    <m:sSup>
                      <m:sSupPr>
                        <m:ctrlPr>
                          <a:rPr lang="en-US" altLang="zh-CN" sz="2300" i="1">
                            <a:solidFill>
                              <a:srgbClr val="0070C0"/>
                            </a:solidFill>
                            <a:latin typeface="Cambria Math" panose="02040503050406030204" pitchFamily="18" charset="0"/>
                            <a:ea typeface="Cambria Math" panose="02040503050406030204" pitchFamily="18" charset="0"/>
                          </a:rPr>
                        </m:ctrlPr>
                      </m:sSupPr>
                      <m:e>
                        <m:r>
                          <a:rPr lang="zh-CN" altLang="en-US" sz="2300" i="1">
                            <a:solidFill>
                              <a:srgbClr val="0070C0"/>
                            </a:solidFill>
                            <a:latin typeface="Cambria Math" panose="02040503050406030204" pitchFamily="18" charset="0"/>
                            <a:ea typeface="Cambria Math" panose="02040503050406030204" pitchFamily="18" charset="0"/>
                          </a:rPr>
                          <m:t>𝒩</m:t>
                        </m:r>
                      </m:e>
                      <m:sup>
                        <m:r>
                          <a:rPr lang="en-US" altLang="zh-CN" sz="2300" b="0" i="1" smtClean="0">
                            <a:solidFill>
                              <a:srgbClr val="0070C0"/>
                            </a:solidFill>
                            <a:latin typeface="Cambria Math" panose="02040503050406030204" pitchFamily="18" charset="0"/>
                            <a:ea typeface="Cambria Math" panose="02040503050406030204" pitchFamily="18" charset="0"/>
                          </a:rPr>
                          <m:t>𝑝</m:t>
                        </m:r>
                      </m:sup>
                    </m:sSup>
                    <m:r>
                      <a:rPr lang="en-US" altLang="zh-CN" sz="2300" i="1">
                        <a:solidFill>
                          <a:srgbClr val="0070C0"/>
                        </a:solidFill>
                        <a:latin typeface="Cambria Math" panose="02040503050406030204" pitchFamily="18" charset="0"/>
                        <a:ea typeface="Cambria Math" panose="02040503050406030204" pitchFamily="18" charset="0"/>
                      </a:rPr>
                      <m:t>⇒</m:t>
                    </m:r>
                    <m:sSup>
                      <m:sSupPr>
                        <m:ctrlPr>
                          <a:rPr lang="en-US" altLang="zh-CN" sz="2300" i="1">
                            <a:solidFill>
                              <a:srgbClr val="0070C0"/>
                            </a:solidFill>
                            <a:latin typeface="Cambria Math" panose="02040503050406030204" pitchFamily="18" charset="0"/>
                            <a:ea typeface="Cambria Math" panose="02040503050406030204" pitchFamily="18" charset="0"/>
                          </a:rPr>
                        </m:ctrlPr>
                      </m:sSupPr>
                      <m:e>
                        <m:r>
                          <a:rPr lang="en-US" altLang="zh-CN" sz="2300" i="1">
                            <a:solidFill>
                              <a:srgbClr val="0070C0"/>
                            </a:solidFill>
                            <a:latin typeface="Cambria Math" panose="02040503050406030204" pitchFamily="18" charset="0"/>
                            <a:ea typeface="Cambria Math" panose="02040503050406030204" pitchFamily="18" charset="0"/>
                          </a:rPr>
                          <m:t>𝑅</m:t>
                        </m:r>
                      </m:e>
                      <m:sup>
                        <m:r>
                          <a:rPr lang="en-US" altLang="zh-CN" sz="2300" i="1">
                            <a:solidFill>
                              <a:srgbClr val="0070C0"/>
                            </a:solidFill>
                            <a:latin typeface="Cambria Math" panose="02040503050406030204" pitchFamily="18" charset="0"/>
                            <a:ea typeface="Cambria Math" panose="02040503050406030204" pitchFamily="18" charset="0"/>
                          </a:rPr>
                          <m:t>𝑁</m:t>
                        </m:r>
                      </m:sup>
                    </m:sSup>
                    <m:r>
                      <a:rPr lang="en-US" altLang="zh-CN" sz="2300" i="1">
                        <a:solidFill>
                          <a:srgbClr val="0070C0"/>
                        </a:solidFill>
                        <a:latin typeface="Cambria Math" panose="02040503050406030204" pitchFamily="18" charset="0"/>
                        <a:ea typeface="Cambria Math" panose="02040503050406030204" pitchFamily="18" charset="0"/>
                      </a:rPr>
                      <m:t>∩</m:t>
                    </m:r>
                    <m:sSup>
                      <m:sSupPr>
                        <m:ctrlPr>
                          <a:rPr lang="en-US" altLang="zh-CN" sz="2300" i="1">
                            <a:solidFill>
                              <a:srgbClr val="0070C0"/>
                            </a:solidFill>
                            <a:latin typeface="Cambria Math" panose="02040503050406030204" pitchFamily="18" charset="0"/>
                            <a:ea typeface="Cambria Math" panose="02040503050406030204" pitchFamily="18" charset="0"/>
                          </a:rPr>
                        </m:ctrlPr>
                      </m:sSupPr>
                      <m:e>
                        <m:r>
                          <a:rPr lang="en-US" altLang="zh-CN" sz="2300" i="1">
                            <a:solidFill>
                              <a:srgbClr val="0070C0"/>
                            </a:solidFill>
                            <a:latin typeface="Cambria Math" panose="02040503050406030204" pitchFamily="18" charset="0"/>
                            <a:ea typeface="Cambria Math" panose="02040503050406030204" pitchFamily="18" charset="0"/>
                          </a:rPr>
                          <m:t>𝑅</m:t>
                        </m:r>
                      </m:e>
                      <m:sup>
                        <m:r>
                          <a:rPr lang="en-US" altLang="zh-CN" sz="2300" i="1">
                            <a:solidFill>
                              <a:srgbClr val="0070C0"/>
                            </a:solidFill>
                            <a:latin typeface="Cambria Math" panose="02040503050406030204" pitchFamily="18" charset="0"/>
                            <a:ea typeface="Cambria Math" panose="02040503050406030204" pitchFamily="18" charset="0"/>
                          </a:rPr>
                          <m:t>𝑄</m:t>
                        </m:r>
                      </m:sup>
                    </m:sSup>
                    <m:r>
                      <a:rPr lang="en-US" altLang="zh-CN" sz="2300" i="1" smtClean="0">
                        <a:solidFill>
                          <a:srgbClr val="0070C0"/>
                        </a:solidFill>
                        <a:latin typeface="Cambria Math" panose="02040503050406030204" pitchFamily="18" charset="0"/>
                        <a:ea typeface="Cambria Math" panose="02040503050406030204" pitchFamily="18" charset="0"/>
                      </a:rPr>
                      <m:t>≠</m:t>
                    </m:r>
                    <m:sSup>
                      <m:sSupPr>
                        <m:ctrlPr>
                          <a:rPr lang="en-US" altLang="zh-CN" sz="2300" i="1">
                            <a:solidFill>
                              <a:srgbClr val="0070C0"/>
                            </a:solidFill>
                            <a:latin typeface="Cambria Math" panose="02040503050406030204" pitchFamily="18" charset="0"/>
                            <a:ea typeface="Cambria Math" panose="02040503050406030204" pitchFamily="18" charset="0"/>
                          </a:rPr>
                        </m:ctrlPr>
                      </m:sSupPr>
                      <m:e>
                        <m:r>
                          <a:rPr lang="en-US" altLang="zh-CN" sz="2300" i="1">
                            <a:solidFill>
                              <a:srgbClr val="0070C0"/>
                            </a:solidFill>
                            <a:latin typeface="Cambria Math" panose="02040503050406030204" pitchFamily="18" charset="0"/>
                            <a:ea typeface="Cambria Math" panose="02040503050406030204" pitchFamily="18" charset="0"/>
                          </a:rPr>
                          <m:t>𝑅</m:t>
                        </m:r>
                      </m:e>
                      <m:sup>
                        <m:r>
                          <a:rPr lang="en-US" altLang="zh-CN" sz="2300" i="1">
                            <a:solidFill>
                              <a:srgbClr val="0070C0"/>
                            </a:solidFill>
                            <a:latin typeface="Cambria Math" panose="02040503050406030204" pitchFamily="18" charset="0"/>
                            <a:ea typeface="Cambria Math" panose="02040503050406030204" pitchFamily="18" charset="0"/>
                          </a:rPr>
                          <m:t>𝑁</m:t>
                        </m:r>
                      </m:sup>
                    </m:sSup>
                    <m:r>
                      <a:rPr lang="en-US" altLang="zh-CN" sz="2300" i="1" smtClean="0">
                        <a:solidFill>
                          <a:srgbClr val="0070C0"/>
                        </a:solidFill>
                        <a:latin typeface="Cambria Math" panose="02040503050406030204" pitchFamily="18" charset="0"/>
                        <a:ea typeface="Cambria Math" panose="02040503050406030204" pitchFamily="18" charset="0"/>
                      </a:rPr>
                      <m:t>∧</m:t>
                    </m:r>
                    <m:sSup>
                      <m:sSupPr>
                        <m:ctrlPr>
                          <a:rPr lang="en-US" altLang="zh-CN" sz="2300" i="1">
                            <a:solidFill>
                              <a:srgbClr val="0070C0"/>
                            </a:solidFill>
                            <a:latin typeface="Cambria Math" panose="02040503050406030204" pitchFamily="18" charset="0"/>
                            <a:ea typeface="Cambria Math" panose="02040503050406030204" pitchFamily="18" charset="0"/>
                          </a:rPr>
                        </m:ctrlPr>
                      </m:sSupPr>
                      <m:e>
                        <m:r>
                          <a:rPr lang="en-US" altLang="zh-CN" sz="2300" i="1">
                            <a:solidFill>
                              <a:srgbClr val="0070C0"/>
                            </a:solidFill>
                            <a:latin typeface="Cambria Math" panose="02040503050406030204" pitchFamily="18" charset="0"/>
                            <a:ea typeface="Cambria Math" panose="02040503050406030204" pitchFamily="18" charset="0"/>
                          </a:rPr>
                          <m:t>𝑅</m:t>
                        </m:r>
                      </m:e>
                      <m:sup>
                        <m:r>
                          <a:rPr lang="en-US" altLang="zh-CN" sz="2300" i="1">
                            <a:solidFill>
                              <a:srgbClr val="0070C0"/>
                            </a:solidFill>
                            <a:latin typeface="Cambria Math" panose="02040503050406030204" pitchFamily="18" charset="0"/>
                            <a:ea typeface="Cambria Math" panose="02040503050406030204" pitchFamily="18" charset="0"/>
                          </a:rPr>
                          <m:t>𝑁</m:t>
                        </m:r>
                      </m:sup>
                    </m:sSup>
                    <m:r>
                      <a:rPr lang="en-US" altLang="zh-CN" sz="2300" i="1">
                        <a:solidFill>
                          <a:srgbClr val="0070C0"/>
                        </a:solidFill>
                        <a:latin typeface="Cambria Math" panose="02040503050406030204" pitchFamily="18" charset="0"/>
                        <a:ea typeface="Cambria Math" panose="02040503050406030204" pitchFamily="18" charset="0"/>
                      </a:rPr>
                      <m:t>∩</m:t>
                    </m:r>
                    <m:sSup>
                      <m:sSupPr>
                        <m:ctrlPr>
                          <a:rPr lang="en-US" altLang="zh-CN" sz="2300" i="1">
                            <a:solidFill>
                              <a:srgbClr val="0070C0"/>
                            </a:solidFill>
                            <a:latin typeface="Cambria Math" panose="02040503050406030204" pitchFamily="18" charset="0"/>
                            <a:ea typeface="Cambria Math" panose="02040503050406030204" pitchFamily="18" charset="0"/>
                          </a:rPr>
                        </m:ctrlPr>
                      </m:sSupPr>
                      <m:e>
                        <m:r>
                          <a:rPr lang="en-US" altLang="zh-CN" sz="2300" i="1">
                            <a:solidFill>
                              <a:srgbClr val="0070C0"/>
                            </a:solidFill>
                            <a:latin typeface="Cambria Math" panose="02040503050406030204" pitchFamily="18" charset="0"/>
                            <a:ea typeface="Cambria Math" panose="02040503050406030204" pitchFamily="18" charset="0"/>
                          </a:rPr>
                          <m:t>𝑅</m:t>
                        </m:r>
                      </m:e>
                      <m:sup>
                        <m:r>
                          <a:rPr lang="en-US" altLang="zh-CN" sz="2300" i="1">
                            <a:solidFill>
                              <a:srgbClr val="0070C0"/>
                            </a:solidFill>
                            <a:latin typeface="Cambria Math" panose="02040503050406030204" pitchFamily="18" charset="0"/>
                            <a:ea typeface="Cambria Math" panose="02040503050406030204" pitchFamily="18" charset="0"/>
                          </a:rPr>
                          <m:t>𝑄</m:t>
                        </m:r>
                      </m:sup>
                    </m:sSup>
                    <m:r>
                      <a:rPr lang="en-US" altLang="zh-CN" sz="2300" i="1">
                        <a:solidFill>
                          <a:srgbClr val="0070C0"/>
                        </a:solidFill>
                        <a:latin typeface="Cambria Math" panose="02040503050406030204" pitchFamily="18" charset="0"/>
                        <a:ea typeface="Cambria Math" panose="02040503050406030204" pitchFamily="18" charset="0"/>
                      </a:rPr>
                      <m:t>≠</m:t>
                    </m:r>
                    <m:r>
                      <m:rPr>
                        <m:sty m:val="p"/>
                      </m:rPr>
                      <a:rPr lang="el-GR" altLang="zh-CN" sz="2300" i="1" smtClean="0">
                        <a:solidFill>
                          <a:srgbClr val="0070C0"/>
                        </a:solidFill>
                        <a:latin typeface="Cambria Math" panose="02040503050406030204" pitchFamily="18" charset="0"/>
                        <a:ea typeface="Cambria Math" panose="02040503050406030204" pitchFamily="18" charset="0"/>
                      </a:rPr>
                      <m:t>Φ</m:t>
                    </m:r>
                  </m:oMath>
                </a14:m>
                <a:endParaRPr lang="el-GR" altLang="zh-CN" sz="2300" dirty="0">
                  <a:solidFill>
                    <a:srgbClr val="0070C0"/>
                  </a:solidFill>
                  <a:latin typeface="华文仿宋" panose="02010600040101010101" pitchFamily="2" charset="-122"/>
                  <a:ea typeface="Cambria Math" panose="02040503050406030204" pitchFamily="18" charset="0"/>
                </a:endParaRPr>
              </a:p>
            </p:txBody>
          </p:sp>
        </mc:Choice>
        <mc:Fallback xmlns="">
          <p:sp>
            <p:nvSpPr>
              <p:cNvPr id="35" name="Content Placeholder 2"/>
              <p:cNvSpPr txBox="1">
                <a:spLocks noRot="1" noChangeAspect="1" noMove="1" noResize="1" noEditPoints="1" noAdjustHandles="1" noChangeArrowheads="1" noChangeShapeType="1" noTextEdit="1"/>
              </p:cNvSpPr>
              <p:nvPr/>
            </p:nvSpPr>
            <p:spPr>
              <a:xfrm>
                <a:off x="127591" y="820446"/>
                <a:ext cx="8856921" cy="3221695"/>
              </a:xfrm>
              <a:prstGeom prst="rect">
                <a:avLst/>
              </a:prstGeom>
              <a:blipFill rotWithShape="0">
                <a:blip r:embed="rId3"/>
                <a:stretch>
                  <a:fillRect l="-1239"/>
                </a:stretch>
              </a:blipFill>
            </p:spPr>
            <p:txBody>
              <a:bodyPr/>
              <a:lstStyle/>
              <a:p>
                <a:r>
                  <a:rPr lang="zh-CN" altLang="en-US">
                    <a:noFill/>
                  </a:rPr>
                  <a:t> </a:t>
                </a:r>
              </a:p>
            </p:txBody>
          </p:sp>
        </mc:Fallback>
      </mc:AlternateContent>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聚集索引</a:t>
              </a:r>
            </a:p>
          </p:txBody>
        </p:sp>
        <p:sp>
          <p:nvSpPr>
            <p:cNvPr id="103" name="矩形 102">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2" name="Group 57"/>
          <p:cNvGrpSpPr>
            <a:grpSpLocks/>
          </p:cNvGrpSpPr>
          <p:nvPr/>
        </p:nvGrpSpPr>
        <p:grpSpPr bwMode="auto">
          <a:xfrm>
            <a:off x="5151824" y="4995307"/>
            <a:ext cx="2743200" cy="1285874"/>
            <a:chOff x="3120" y="2817"/>
            <a:chExt cx="1728" cy="810"/>
          </a:xfrm>
        </p:grpSpPr>
        <p:grpSp>
          <p:nvGrpSpPr>
            <p:cNvPr id="83" name="Group 12"/>
            <p:cNvGrpSpPr>
              <a:grpSpLocks/>
            </p:cNvGrpSpPr>
            <p:nvPr/>
          </p:nvGrpSpPr>
          <p:grpSpPr bwMode="auto">
            <a:xfrm>
              <a:off x="3787" y="3155"/>
              <a:ext cx="864" cy="472"/>
              <a:chOff x="1200" y="1584"/>
              <a:chExt cx="864" cy="703"/>
            </a:xfrm>
          </p:grpSpPr>
          <p:sp>
            <p:nvSpPr>
              <p:cNvPr id="87" name="Rectangle 13"/>
              <p:cNvSpPr>
                <a:spLocks noChangeArrowheads="1"/>
              </p:cNvSpPr>
              <p:nvPr/>
            </p:nvSpPr>
            <p:spPr bwMode="auto">
              <a:xfrm>
                <a:off x="1200" y="1584"/>
                <a:ext cx="864" cy="672"/>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88" name="Text Box 14"/>
              <p:cNvSpPr txBox="1">
                <a:spLocks noChangeArrowheads="1"/>
              </p:cNvSpPr>
              <p:nvPr/>
            </p:nvSpPr>
            <p:spPr bwMode="auto">
              <a:xfrm>
                <a:off x="1821" y="1941"/>
                <a:ext cx="22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Q</a:t>
                </a:r>
              </a:p>
            </p:txBody>
          </p:sp>
        </p:grpSp>
        <p:sp>
          <p:nvSpPr>
            <p:cNvPr id="84" name="Rectangle 27"/>
            <p:cNvSpPr>
              <a:spLocks noChangeArrowheads="1"/>
            </p:cNvSpPr>
            <p:nvPr/>
          </p:nvSpPr>
          <p:spPr bwMode="auto">
            <a:xfrm>
              <a:off x="3120" y="3220"/>
              <a:ext cx="576" cy="291"/>
            </a:xfrm>
            <a:prstGeom prst="rect">
              <a:avLst/>
            </a:prstGeom>
            <a:solidFill>
              <a:srgbClr val="C0C0C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85" name="Text Box 28"/>
            <p:cNvSpPr txBox="1">
              <a:spLocks noChangeArrowheads="1"/>
            </p:cNvSpPr>
            <p:nvPr/>
          </p:nvSpPr>
          <p:spPr bwMode="auto">
            <a:xfrm>
              <a:off x="3457" y="329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N</a:t>
              </a:r>
            </a:p>
          </p:txBody>
        </p:sp>
        <p:sp>
          <p:nvSpPr>
            <p:cNvPr id="86" name="Text Box 31"/>
            <p:cNvSpPr txBox="1">
              <a:spLocks noChangeArrowheads="1"/>
            </p:cNvSpPr>
            <p:nvPr/>
          </p:nvSpPr>
          <p:spPr bwMode="auto">
            <a:xfrm>
              <a:off x="3600" y="2817"/>
              <a:ext cx="12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disjoint</a:t>
              </a:r>
            </a:p>
          </p:txBody>
        </p:sp>
      </p:grpSp>
      <p:grpSp>
        <p:nvGrpSpPr>
          <p:cNvPr id="89" name="Group 54"/>
          <p:cNvGrpSpPr>
            <a:grpSpLocks/>
          </p:cNvGrpSpPr>
          <p:nvPr/>
        </p:nvGrpSpPr>
        <p:grpSpPr bwMode="auto">
          <a:xfrm>
            <a:off x="660985" y="3081067"/>
            <a:ext cx="2590800" cy="1661335"/>
            <a:chOff x="3648" y="1973"/>
            <a:chExt cx="1248" cy="725"/>
          </a:xfrm>
        </p:grpSpPr>
        <p:sp>
          <p:nvSpPr>
            <p:cNvPr id="90" name="Text Box 32"/>
            <p:cNvSpPr txBox="1">
              <a:spLocks noChangeArrowheads="1"/>
            </p:cNvSpPr>
            <p:nvPr/>
          </p:nvSpPr>
          <p:spPr bwMode="auto">
            <a:xfrm>
              <a:off x="3648" y="1973"/>
              <a:ext cx="124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defRPr/>
              </a:pPr>
              <a:r>
                <a:rPr lang="en-US" altLang="zh-CN" sz="24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ontained</a:t>
              </a:r>
            </a:p>
          </p:txBody>
        </p:sp>
        <p:grpSp>
          <p:nvGrpSpPr>
            <p:cNvPr id="91" name="Group 18"/>
            <p:cNvGrpSpPr>
              <a:grpSpLocks/>
            </p:cNvGrpSpPr>
            <p:nvPr/>
          </p:nvGrpSpPr>
          <p:grpSpPr bwMode="auto">
            <a:xfrm>
              <a:off x="3792" y="2237"/>
              <a:ext cx="895" cy="461"/>
              <a:chOff x="1200" y="1584"/>
              <a:chExt cx="895" cy="737"/>
            </a:xfrm>
          </p:grpSpPr>
          <p:sp>
            <p:nvSpPr>
              <p:cNvPr id="94" name="Rectangle 19"/>
              <p:cNvSpPr>
                <a:spLocks noChangeArrowheads="1"/>
              </p:cNvSpPr>
              <p:nvPr/>
            </p:nvSpPr>
            <p:spPr bwMode="auto">
              <a:xfrm>
                <a:off x="1200" y="1584"/>
                <a:ext cx="864" cy="672"/>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95" name="Text Box 20"/>
              <p:cNvSpPr txBox="1">
                <a:spLocks noChangeArrowheads="1"/>
              </p:cNvSpPr>
              <p:nvPr/>
            </p:nvSpPr>
            <p:spPr bwMode="auto">
              <a:xfrm>
                <a:off x="1866" y="1950"/>
                <a:ext cx="229"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dirty="0">
                    <a:solidFill>
                      <a:prstClr val="black"/>
                    </a:solidFill>
                    <a:latin typeface="Arial" panose="020B0604020202020204" pitchFamily="34" charset="0"/>
                    <a:ea typeface="宋体" panose="02010600030101010101" pitchFamily="2" charset="-122"/>
                  </a:rPr>
                  <a:t>Q</a:t>
                </a:r>
              </a:p>
            </p:txBody>
          </p:sp>
        </p:grpSp>
        <p:sp>
          <p:nvSpPr>
            <p:cNvPr id="92" name="Rectangle 25"/>
            <p:cNvSpPr>
              <a:spLocks noChangeArrowheads="1"/>
            </p:cNvSpPr>
            <p:nvPr/>
          </p:nvSpPr>
          <p:spPr bwMode="auto">
            <a:xfrm>
              <a:off x="3911" y="2359"/>
              <a:ext cx="480" cy="241"/>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93" name="Text Box 26"/>
            <p:cNvSpPr txBox="1">
              <a:spLocks noChangeArrowheads="1"/>
            </p:cNvSpPr>
            <p:nvPr/>
          </p:nvSpPr>
          <p:spPr bwMode="auto">
            <a:xfrm>
              <a:off x="4144" y="2380"/>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N</a:t>
              </a:r>
            </a:p>
          </p:txBody>
        </p:sp>
      </p:grpSp>
      <p:grpSp>
        <p:nvGrpSpPr>
          <p:cNvPr id="96" name="Group 58"/>
          <p:cNvGrpSpPr>
            <a:grpSpLocks/>
          </p:cNvGrpSpPr>
          <p:nvPr/>
        </p:nvGrpSpPr>
        <p:grpSpPr bwMode="auto">
          <a:xfrm>
            <a:off x="959923" y="5026265"/>
            <a:ext cx="2362200" cy="1419226"/>
            <a:chOff x="1008" y="1823"/>
            <a:chExt cx="1488" cy="894"/>
          </a:xfrm>
        </p:grpSpPr>
        <p:sp>
          <p:nvSpPr>
            <p:cNvPr id="97" name="Rectangle 21"/>
            <p:cNvSpPr>
              <a:spLocks noChangeArrowheads="1"/>
            </p:cNvSpPr>
            <p:nvPr/>
          </p:nvSpPr>
          <p:spPr bwMode="auto">
            <a:xfrm>
              <a:off x="1008" y="2140"/>
              <a:ext cx="1488" cy="569"/>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98" name="Rectangle 6"/>
            <p:cNvSpPr>
              <a:spLocks noChangeArrowheads="1"/>
            </p:cNvSpPr>
            <p:nvPr/>
          </p:nvSpPr>
          <p:spPr bwMode="auto">
            <a:xfrm>
              <a:off x="1296" y="2195"/>
              <a:ext cx="864" cy="378"/>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99" name="Text Box 10"/>
            <p:cNvSpPr txBox="1">
              <a:spLocks noChangeArrowheads="1"/>
            </p:cNvSpPr>
            <p:nvPr/>
          </p:nvSpPr>
          <p:spPr bwMode="auto">
            <a:xfrm>
              <a:off x="1889" y="2332"/>
              <a:ext cx="22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Q</a:t>
              </a:r>
            </a:p>
          </p:txBody>
        </p:sp>
        <p:sp>
          <p:nvSpPr>
            <p:cNvPr id="104" name="Text Box 22"/>
            <p:cNvSpPr txBox="1">
              <a:spLocks noChangeArrowheads="1"/>
            </p:cNvSpPr>
            <p:nvPr/>
          </p:nvSpPr>
          <p:spPr bwMode="auto">
            <a:xfrm>
              <a:off x="2257" y="2484"/>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N</a:t>
              </a:r>
            </a:p>
          </p:txBody>
        </p:sp>
        <p:sp>
          <p:nvSpPr>
            <p:cNvPr id="105" name="Text Box 34"/>
            <p:cNvSpPr txBox="1">
              <a:spLocks noChangeArrowheads="1"/>
            </p:cNvSpPr>
            <p:nvPr/>
          </p:nvSpPr>
          <p:spPr bwMode="auto">
            <a:xfrm>
              <a:off x="1056" y="1823"/>
              <a:ext cx="12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defRPr/>
              </a:pP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encloses</a:t>
              </a:r>
            </a:p>
          </p:txBody>
        </p:sp>
      </p:grpSp>
      <p:grpSp>
        <p:nvGrpSpPr>
          <p:cNvPr id="106" name="Group 59"/>
          <p:cNvGrpSpPr>
            <a:grpSpLocks/>
          </p:cNvGrpSpPr>
          <p:nvPr/>
        </p:nvGrpSpPr>
        <p:grpSpPr bwMode="auto">
          <a:xfrm>
            <a:off x="4854962" y="3079218"/>
            <a:ext cx="3443287" cy="1665288"/>
            <a:chOff x="672" y="2812"/>
            <a:chExt cx="2169" cy="1049"/>
          </a:xfrm>
        </p:grpSpPr>
        <p:sp>
          <p:nvSpPr>
            <p:cNvPr id="107" name="Rectangle 23"/>
            <p:cNvSpPr>
              <a:spLocks noChangeArrowheads="1"/>
            </p:cNvSpPr>
            <p:nvPr/>
          </p:nvSpPr>
          <p:spPr bwMode="auto">
            <a:xfrm>
              <a:off x="672" y="3268"/>
              <a:ext cx="912" cy="582"/>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grpSp>
          <p:nvGrpSpPr>
            <p:cNvPr id="108" name="Group 15"/>
            <p:cNvGrpSpPr>
              <a:grpSpLocks/>
            </p:cNvGrpSpPr>
            <p:nvPr/>
          </p:nvGrpSpPr>
          <p:grpSpPr bwMode="auto">
            <a:xfrm>
              <a:off x="1291" y="3147"/>
              <a:ext cx="864" cy="454"/>
              <a:chOff x="1200" y="1584"/>
              <a:chExt cx="864" cy="711"/>
            </a:xfrm>
          </p:grpSpPr>
          <p:sp>
            <p:nvSpPr>
              <p:cNvPr id="112" name="Rectangle 16"/>
              <p:cNvSpPr>
                <a:spLocks noChangeArrowheads="1"/>
              </p:cNvSpPr>
              <p:nvPr/>
            </p:nvSpPr>
            <p:spPr bwMode="auto">
              <a:xfrm>
                <a:off x="1200" y="1584"/>
                <a:ext cx="864" cy="672"/>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13" name="Text Box 17"/>
              <p:cNvSpPr txBox="1">
                <a:spLocks noChangeArrowheads="1"/>
              </p:cNvSpPr>
              <p:nvPr/>
            </p:nvSpPr>
            <p:spPr bwMode="auto">
              <a:xfrm>
                <a:off x="1821" y="1930"/>
                <a:ext cx="22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Q</a:t>
                </a:r>
              </a:p>
            </p:txBody>
          </p:sp>
        </p:grpSp>
        <p:sp>
          <p:nvSpPr>
            <p:cNvPr id="109" name="Text Box 24"/>
            <p:cNvSpPr txBox="1">
              <a:spLocks noChangeArrowheads="1"/>
            </p:cNvSpPr>
            <p:nvPr/>
          </p:nvSpPr>
          <p:spPr bwMode="auto">
            <a:xfrm>
              <a:off x="1312" y="3628"/>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N</a:t>
              </a:r>
            </a:p>
          </p:txBody>
        </p:sp>
        <p:sp>
          <p:nvSpPr>
            <p:cNvPr id="110" name="Text Box 33"/>
            <p:cNvSpPr txBox="1">
              <a:spLocks noChangeArrowheads="1"/>
            </p:cNvSpPr>
            <p:nvPr/>
          </p:nvSpPr>
          <p:spPr bwMode="auto">
            <a:xfrm>
              <a:off x="1008" y="2812"/>
              <a:ext cx="17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defRPr/>
              </a:pPr>
              <a:r>
                <a:rPr lang="en-US" altLang="zh-CN" sz="2400" b="1" i="1"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artially overlapping</a:t>
              </a:r>
            </a:p>
          </p:txBody>
        </p:sp>
        <p:sp>
          <p:nvSpPr>
            <p:cNvPr id="111" name="Text Box 47"/>
            <p:cNvSpPr txBox="1">
              <a:spLocks noChangeArrowheads="1"/>
            </p:cNvSpPr>
            <p:nvPr/>
          </p:nvSpPr>
          <p:spPr bwMode="auto">
            <a:xfrm>
              <a:off x="2725" y="3443"/>
              <a:ext cx="1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endParaRPr lang="zh-CN" altLang="zh-CN">
                <a:solidFill>
                  <a:prstClr val="black"/>
                </a:solidFill>
                <a:latin typeface="Calibri"/>
                <a:ea typeface="宋体" panose="02010600030101010101" pitchFamily="2" charset="-122"/>
              </a:endParaRPr>
            </a:p>
          </p:txBody>
        </p:sp>
      </p:grpSp>
      <p:sp>
        <p:nvSpPr>
          <p:cNvPr id="2" name="灯片编号占位符 1"/>
          <p:cNvSpPr>
            <a:spLocks noGrp="1"/>
          </p:cNvSpPr>
          <p:nvPr>
            <p:ph type="sldNum" sz="quarter" idx="12"/>
          </p:nvPr>
        </p:nvSpPr>
        <p:spPr/>
        <p:txBody>
          <a:bodyPr/>
          <a:lstStyle/>
          <a:p>
            <a:fld id="{4E461666-614C-3643-ADC9-2769115EBDBB}" type="slidenum">
              <a:rPr kumimoji="1" lang="zh-CN" altLang="en-US" smtClean="0"/>
              <a:t>19</a:t>
            </a:fld>
            <a:endParaRPr kumimoji="1" lang="zh-CN" altLang="en-US"/>
          </a:p>
        </p:txBody>
      </p:sp>
    </p:spTree>
    <p:extLst>
      <p:ext uri="{BB962C8B-B14F-4D97-AF65-F5344CB8AC3E}">
        <p14:creationId xmlns:p14="http://schemas.microsoft.com/office/powerpoint/2010/main" val="320480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arn(outVertic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barn(outVertical)">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barn(outVertical)">
                                      <p:cBhvr>
                                        <p:cTn id="17" dur="500"/>
                                        <p:tgtEl>
                                          <p:spTgt spid="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5">
                                            <p:txEl>
                                              <p:pRg st="3" end="3"/>
                                            </p:txEl>
                                          </p:spTgt>
                                        </p:tgtEl>
                                        <p:attrNameLst>
                                          <p:attrName>style.visibility</p:attrName>
                                        </p:attrNameLst>
                                      </p:cBhvr>
                                      <p:to>
                                        <p:strVal val="visible"/>
                                      </p:to>
                                    </p:set>
                                    <p:animEffect transition="in" filter="barn(outVertical)">
                                      <p:cBhvr>
                                        <p:cTn id="22" dur="500"/>
                                        <p:tgtEl>
                                          <p:spTgt spid="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bldLvl="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300943" y="472877"/>
            <a:ext cx="8727310" cy="1066922"/>
          </a:xfrm>
          <a:noFill/>
        </p:spPr>
        <p:txBody>
          <a:bodyPr>
            <a:normAutofit/>
          </a:bodyPr>
          <a:lstStyle/>
          <a:p>
            <a:r>
              <a:rPr lang="zh-CN" altLang="en-US" b="1" dirty="0">
                <a:solidFill>
                  <a:srgbClr val="0070C0"/>
                </a:solidFill>
                <a:latin typeface="Microsoft JhengHei" panose="020B0604030504040204" pitchFamily="34" charset="-120"/>
                <a:ea typeface="Microsoft JhengHei" panose="020B0604030504040204" pitchFamily="34" charset="-120"/>
              </a:rPr>
              <a:t>用户与大数据的交流实例</a:t>
            </a:r>
          </a:p>
        </p:txBody>
      </p:sp>
      <p:sp>
        <p:nvSpPr>
          <p:cNvPr id="11" name="文本占位符 10"/>
          <p:cNvSpPr>
            <a:spLocks noGrp="1"/>
          </p:cNvSpPr>
          <p:nvPr>
            <p:ph type="body" idx="1"/>
          </p:nvPr>
        </p:nvSpPr>
        <p:spPr>
          <a:xfrm>
            <a:off x="3409783" y="1973600"/>
            <a:ext cx="5231757" cy="700167"/>
          </a:xfrm>
        </p:spPr>
        <p:txBody>
          <a:bodyPr>
            <a:noAutofit/>
          </a:bodyPr>
          <a:lstStyle/>
          <a:p>
            <a:pPr lvl="0" algn="ctr"/>
            <a:r>
              <a:rPr lang="zh-CN" altLang="en-US" sz="3200" dirty="0">
                <a:solidFill>
                  <a:srgbClr val="0060FF"/>
                </a:solidFill>
                <a:latin typeface="Microsoft JhengHei" panose="020B0604030504040204" pitchFamily="34" charset="-120"/>
                <a:ea typeface="Microsoft JhengHei" panose="020B0604030504040204" pitchFamily="34" charset="-120"/>
              </a:rPr>
              <a:t>出租车</a:t>
            </a:r>
            <a:r>
              <a:rPr lang="zh-CN" altLang="en-US" sz="3200" b="1" dirty="0">
                <a:solidFill>
                  <a:srgbClr val="0060FF"/>
                </a:solidFill>
                <a:latin typeface="Microsoft JhengHei" panose="020B0604030504040204" pitchFamily="34" charset="-120"/>
                <a:ea typeface="Microsoft JhengHei" panose="020B0604030504040204" pitchFamily="34" charset="-120"/>
              </a:rPr>
              <a:t>大数据</a:t>
            </a:r>
            <a:r>
              <a:rPr lang="zh-CN" altLang="en-US" sz="3200" dirty="0">
                <a:solidFill>
                  <a:srgbClr val="0060FF"/>
                </a:solidFill>
                <a:latin typeface="Microsoft JhengHei" panose="020B0604030504040204" pitchFamily="34" charset="-120"/>
                <a:ea typeface="Microsoft JhengHei" panose="020B0604030504040204" pitchFamily="34" charset="-120"/>
              </a:rPr>
              <a:t>的</a:t>
            </a:r>
            <a:r>
              <a:rPr lang="zh-CN" altLang="en-US" sz="3200" b="1" dirty="0">
                <a:solidFill>
                  <a:srgbClr val="0060FF"/>
                </a:solidFill>
                <a:latin typeface="Microsoft JhengHei" panose="020B0604030504040204" pitchFamily="34" charset="-120"/>
                <a:ea typeface="Microsoft JhengHei" panose="020B0604030504040204" pitchFamily="34" charset="-120"/>
              </a:rPr>
              <a:t>交互</a:t>
            </a:r>
            <a:r>
              <a:rPr lang="zh-CN" altLang="en-US" sz="3200" dirty="0">
                <a:solidFill>
                  <a:srgbClr val="0060FF"/>
                </a:solidFill>
                <a:latin typeface="Microsoft JhengHei" panose="020B0604030504040204" pitchFamily="34" charset="-120"/>
                <a:ea typeface="Microsoft JhengHei" panose="020B0604030504040204" pitchFamily="34" charset="-120"/>
              </a:rPr>
              <a:t>式分析</a:t>
            </a: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latin typeface="Microsoft JhengHei" panose="020B0604030504040204" pitchFamily="34" charset="-120"/>
                <a:ea typeface="Microsoft JhengHei" panose="020B0604030504040204" pitchFamily="34" charset="-120"/>
              </a:rPr>
              <a:t>2</a:t>
            </a:fld>
            <a:endParaRPr kumimoji="1" lang="zh-CN" altLang="en-US" dirty="0">
              <a:latin typeface="Microsoft JhengHei" panose="020B0604030504040204" pitchFamily="34" charset="-120"/>
              <a:ea typeface="Microsoft JhengHei" panose="020B0604030504040204" pitchFamily="34" charset="-120"/>
            </a:endParaRPr>
          </a:p>
        </p:txBody>
      </p:sp>
      <p:sp>
        <p:nvSpPr>
          <p:cNvPr id="3" name="矩形 2">
            <a:extLst>
              <a:ext uri="{FF2B5EF4-FFF2-40B4-BE49-F238E27FC236}">
                <a16:creationId xmlns:a16="http://schemas.microsoft.com/office/drawing/2014/main" id="{7D2DF398-101B-DE4A-A0B0-036112D0B010}"/>
              </a:ext>
            </a:extLst>
          </p:cNvPr>
          <p:cNvSpPr/>
          <p:nvPr/>
        </p:nvSpPr>
        <p:spPr>
          <a:xfrm>
            <a:off x="480647" y="6169581"/>
            <a:ext cx="2564871" cy="369332"/>
          </a:xfrm>
          <a:prstGeom prst="rect">
            <a:avLst/>
          </a:prstGeom>
        </p:spPr>
        <p:txBody>
          <a:bodyPr wrap="square">
            <a:spAutoFit/>
          </a:bodyPr>
          <a:lstStyle/>
          <a:p>
            <a:pPr algn="ctr"/>
            <a:r>
              <a:rPr lang="zh-CN" altLang="en-US" b="1" dirty="0">
                <a:solidFill>
                  <a:srgbClr val="333333"/>
                </a:solidFill>
                <a:latin typeface="Microsoft JhengHei" panose="020B0604030504040204" pitchFamily="34" charset="-120"/>
                <a:ea typeface="Microsoft JhengHei" panose="020B0604030504040204" pitchFamily="34" charset="-120"/>
              </a:rPr>
              <a:t>奖章出租车</a:t>
            </a:r>
            <a:endParaRPr lang="zh-CN" altLang="en-US" b="1" dirty="0">
              <a:latin typeface="Microsoft JhengHei" panose="020B0604030504040204" pitchFamily="34" charset="-120"/>
              <a:ea typeface="Microsoft JhengHei" panose="020B0604030504040204" pitchFamily="34" charset="-120"/>
            </a:endParaRPr>
          </a:p>
        </p:txBody>
      </p:sp>
      <p:sp>
        <p:nvSpPr>
          <p:cNvPr id="4" name="矩形 3">
            <a:extLst>
              <a:ext uri="{FF2B5EF4-FFF2-40B4-BE49-F238E27FC236}">
                <a16:creationId xmlns:a16="http://schemas.microsoft.com/office/drawing/2014/main" id="{A39FECA6-9D8C-AA4C-88F6-5D092A9DF007}"/>
              </a:ext>
            </a:extLst>
          </p:cNvPr>
          <p:cNvSpPr/>
          <p:nvPr/>
        </p:nvSpPr>
        <p:spPr>
          <a:xfrm>
            <a:off x="3068964" y="6164790"/>
            <a:ext cx="2643672" cy="369332"/>
          </a:xfrm>
          <a:prstGeom prst="rect">
            <a:avLst/>
          </a:prstGeom>
        </p:spPr>
        <p:txBody>
          <a:bodyPr wrap="square">
            <a:spAutoFit/>
          </a:bodyPr>
          <a:lstStyle/>
          <a:p>
            <a:pPr algn="ctr"/>
            <a:r>
              <a:rPr lang="zh-CN" altLang="en-US" b="1" dirty="0">
                <a:solidFill>
                  <a:srgbClr val="333333"/>
                </a:solidFill>
                <a:latin typeface="Microsoft JhengHei" panose="020B0604030504040204" pitchFamily="34" charset="-120"/>
                <a:ea typeface="Microsoft JhengHei" panose="020B0604030504040204" pitchFamily="34" charset="-120"/>
              </a:rPr>
              <a:t>博罗出租车</a:t>
            </a:r>
            <a:endParaRPr lang="zh-CN" altLang="en-US" b="1" dirty="0">
              <a:latin typeface="Microsoft JhengHei" panose="020B0604030504040204" pitchFamily="34" charset="-120"/>
              <a:ea typeface="Microsoft JhengHei" panose="020B0604030504040204" pitchFamily="34" charset="-120"/>
            </a:endParaRPr>
          </a:p>
        </p:txBody>
      </p:sp>
      <p:pic>
        <p:nvPicPr>
          <p:cNvPr id="6" name="图片 5">
            <a:extLst>
              <a:ext uri="{FF2B5EF4-FFF2-40B4-BE49-F238E27FC236}">
                <a16:creationId xmlns:a16="http://schemas.microsoft.com/office/drawing/2014/main" id="{D990322F-9019-0048-A889-164621E0C197}"/>
              </a:ext>
            </a:extLst>
          </p:cNvPr>
          <p:cNvPicPr>
            <a:picLocks noChangeAspect="1"/>
          </p:cNvPicPr>
          <p:nvPr/>
        </p:nvPicPr>
        <p:blipFill rotWithShape="1">
          <a:blip r:embed="rId3"/>
          <a:srcRect l="1" r="45142"/>
          <a:stretch/>
        </p:blipFill>
        <p:spPr>
          <a:xfrm>
            <a:off x="3233938" y="3308723"/>
            <a:ext cx="2183590" cy="2791598"/>
          </a:xfrm>
          <a:prstGeom prst="rect">
            <a:avLst/>
          </a:prstGeom>
        </p:spPr>
      </p:pic>
      <p:pic>
        <p:nvPicPr>
          <p:cNvPr id="1026" name="Picture 2">
            <a:extLst>
              <a:ext uri="{FF2B5EF4-FFF2-40B4-BE49-F238E27FC236}">
                <a16:creationId xmlns:a16="http://schemas.microsoft.com/office/drawing/2014/main" id="{49B84393-EA54-3B42-81C5-1F9CBFBC0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93" y="1973600"/>
            <a:ext cx="2564871" cy="412672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78E161DB-1B2D-6A45-BDE8-638EEE27A3DC}"/>
              </a:ext>
            </a:extLst>
          </p:cNvPr>
          <p:cNvSpPr/>
          <p:nvPr/>
        </p:nvSpPr>
        <p:spPr>
          <a:xfrm>
            <a:off x="5781491" y="6164790"/>
            <a:ext cx="2643672" cy="369332"/>
          </a:xfrm>
          <a:prstGeom prst="rect">
            <a:avLst/>
          </a:prstGeom>
        </p:spPr>
        <p:txBody>
          <a:bodyPr wrap="square">
            <a:spAutoFit/>
          </a:bodyPr>
          <a:lstStyle/>
          <a:p>
            <a:pPr algn="ctr"/>
            <a:r>
              <a:rPr lang="zh-CN" altLang="en-US" b="1" dirty="0">
                <a:solidFill>
                  <a:srgbClr val="333333"/>
                </a:solidFill>
                <a:latin typeface="Microsoft JhengHei" panose="020B0604030504040204" pitchFamily="34" charset="-120"/>
                <a:ea typeface="Microsoft JhengHei" panose="020B0604030504040204" pitchFamily="34" charset="-120"/>
              </a:rPr>
              <a:t>网约车</a:t>
            </a:r>
            <a:endParaRPr lang="zh-CN" altLang="en-US" b="1" dirty="0">
              <a:latin typeface="Microsoft JhengHei" panose="020B0604030504040204" pitchFamily="34" charset="-120"/>
              <a:ea typeface="Microsoft JhengHei" panose="020B0604030504040204" pitchFamily="34" charset="-120"/>
            </a:endParaRPr>
          </a:p>
        </p:txBody>
      </p:sp>
      <p:grpSp>
        <p:nvGrpSpPr>
          <p:cNvPr id="10" name="组合 9">
            <a:extLst>
              <a:ext uri="{FF2B5EF4-FFF2-40B4-BE49-F238E27FC236}">
                <a16:creationId xmlns:a16="http://schemas.microsoft.com/office/drawing/2014/main" id="{FC28C03F-EF42-0542-8B12-4CDCDC10C0F6}"/>
              </a:ext>
            </a:extLst>
          </p:cNvPr>
          <p:cNvGrpSpPr/>
          <p:nvPr/>
        </p:nvGrpSpPr>
        <p:grpSpPr>
          <a:xfrm>
            <a:off x="5582501" y="3308723"/>
            <a:ext cx="3041651" cy="2791598"/>
            <a:chOff x="5582501" y="3308723"/>
            <a:chExt cx="3041651" cy="2791598"/>
          </a:xfrm>
        </p:grpSpPr>
        <p:pic>
          <p:nvPicPr>
            <p:cNvPr id="7" name="图片 6">
              <a:extLst>
                <a:ext uri="{FF2B5EF4-FFF2-40B4-BE49-F238E27FC236}">
                  <a16:creationId xmlns:a16="http://schemas.microsoft.com/office/drawing/2014/main" id="{5A5F937E-AA01-7346-8691-62D89C3981C9}"/>
                </a:ext>
              </a:extLst>
            </p:cNvPr>
            <p:cNvPicPr>
              <a:picLocks noChangeAspect="1"/>
            </p:cNvPicPr>
            <p:nvPr/>
          </p:nvPicPr>
          <p:blipFill>
            <a:blip r:embed="rId5"/>
            <a:stretch>
              <a:fillRect/>
            </a:stretch>
          </p:blipFill>
          <p:spPr>
            <a:xfrm>
              <a:off x="5582502" y="4595371"/>
              <a:ext cx="3041650" cy="1504950"/>
            </a:xfrm>
            <a:prstGeom prst="rect">
              <a:avLst/>
            </a:prstGeom>
          </p:spPr>
        </p:pic>
        <p:pic>
          <p:nvPicPr>
            <p:cNvPr id="9" name="图片 8">
              <a:extLst>
                <a:ext uri="{FF2B5EF4-FFF2-40B4-BE49-F238E27FC236}">
                  <a16:creationId xmlns:a16="http://schemas.microsoft.com/office/drawing/2014/main" id="{F57FA602-A049-D94F-879E-8140E07C8E1B}"/>
                </a:ext>
              </a:extLst>
            </p:cNvPr>
            <p:cNvPicPr>
              <a:picLocks noChangeAspect="1"/>
            </p:cNvPicPr>
            <p:nvPr/>
          </p:nvPicPr>
          <p:blipFill rotWithShape="1">
            <a:blip r:embed="rId6"/>
            <a:srcRect r="4073" b="24694"/>
            <a:stretch/>
          </p:blipFill>
          <p:spPr>
            <a:xfrm>
              <a:off x="5582501" y="3308723"/>
              <a:ext cx="3035073" cy="1392231"/>
            </a:xfrm>
            <a:prstGeom prst="rect">
              <a:avLst/>
            </a:prstGeom>
          </p:spPr>
        </p:pic>
      </p:grpSp>
    </p:spTree>
    <p:extLst>
      <p:ext uri="{BB962C8B-B14F-4D97-AF65-F5344CB8AC3E}">
        <p14:creationId xmlns:p14="http://schemas.microsoft.com/office/powerpoint/2010/main" val="220313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88" y="273462"/>
            <a:ext cx="5418856" cy="540931"/>
            <a:chOff x="2251007" y="273693"/>
            <a:chExt cx="957670" cy="540468"/>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906575"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rPr>
                <a:t>Progressive Aggregate Query Algorithm</a:t>
              </a:r>
              <a:endParaRPr lang="zh-CN" altLang="en-US"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endParaRPr>
            </a:p>
          </p:txBody>
        </p:sp>
        <p:sp>
          <p:nvSpPr>
            <p:cNvPr id="103" name="矩形 102">
              <a:extLst>
                <a:ext uri="{FF2B5EF4-FFF2-40B4-BE49-F238E27FC236}">
                  <a16:creationId xmlns:a16="http://schemas.microsoft.com/office/drawing/2014/main" id="{023F5FD8-E5AF-4013-B776-C3333B220823}"/>
                </a:ext>
              </a:extLst>
            </p:cNvPr>
            <p:cNvSpPr/>
            <p:nvPr/>
          </p:nvSpPr>
          <p:spPr>
            <a:xfrm>
              <a:off x="3167988" y="273693"/>
              <a:ext cx="40689"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灯片编号占位符 1"/>
          <p:cNvSpPr>
            <a:spLocks noGrp="1"/>
          </p:cNvSpPr>
          <p:nvPr>
            <p:ph type="sldNum" sz="quarter" idx="12"/>
          </p:nvPr>
        </p:nvSpPr>
        <p:spPr>
          <a:xfrm>
            <a:off x="7084117" y="6495497"/>
            <a:ext cx="2057400" cy="365125"/>
          </a:xfrm>
        </p:spPr>
        <p:txBody>
          <a:bodyPr/>
          <a:lstStyle/>
          <a:p>
            <a:fld id="{4E461666-614C-3643-ADC9-2769115EBDBB}" type="slidenum">
              <a:rPr kumimoji="1" lang="zh-CN" altLang="en-US" smtClean="0"/>
              <a:t>20</a:t>
            </a:fld>
            <a:endParaRPr kumimoji="1" lang="zh-CN" altLang="en-US"/>
          </a:p>
        </p:txBody>
      </p:sp>
      <p:pic>
        <p:nvPicPr>
          <p:cNvPr id="5" name="图片 4"/>
          <p:cNvPicPr>
            <a:picLocks noChangeAspect="1"/>
          </p:cNvPicPr>
          <p:nvPr/>
        </p:nvPicPr>
        <p:blipFill>
          <a:blip r:embed="rId3"/>
          <a:stretch>
            <a:fillRect/>
          </a:stretch>
        </p:blipFill>
        <p:spPr>
          <a:xfrm>
            <a:off x="110573" y="1062038"/>
            <a:ext cx="4171950" cy="5476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noChangeAspect="1"/>
          </p:cNvPicPr>
          <p:nvPr/>
        </p:nvPicPr>
        <p:blipFill>
          <a:blip r:embed="rId4"/>
          <a:stretch>
            <a:fillRect/>
          </a:stretch>
        </p:blipFill>
        <p:spPr>
          <a:xfrm>
            <a:off x="4282522" y="1041394"/>
            <a:ext cx="4774522" cy="54975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0016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88" y="273462"/>
            <a:ext cx="5418856" cy="540931"/>
            <a:chOff x="2251007" y="273693"/>
            <a:chExt cx="957670" cy="540468"/>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906575"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rPr>
                <a:t>Progressive Aggregate Query Algorithm</a:t>
              </a:r>
              <a:endParaRPr lang="zh-CN" altLang="en-US"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endParaRPr>
            </a:p>
          </p:txBody>
        </p:sp>
        <p:sp>
          <p:nvSpPr>
            <p:cNvPr id="103" name="矩形 102">
              <a:extLst>
                <a:ext uri="{FF2B5EF4-FFF2-40B4-BE49-F238E27FC236}">
                  <a16:creationId xmlns:a16="http://schemas.microsoft.com/office/drawing/2014/main" id="{023F5FD8-E5AF-4013-B776-C3333B220823}"/>
                </a:ext>
              </a:extLst>
            </p:cNvPr>
            <p:cNvSpPr/>
            <p:nvPr/>
          </p:nvSpPr>
          <p:spPr>
            <a:xfrm>
              <a:off x="3167988" y="273693"/>
              <a:ext cx="40689"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内容占位符 3"/>
          <p:cNvSpPr>
            <a:spLocks noGrp="1"/>
          </p:cNvSpPr>
          <p:nvPr>
            <p:ph idx="1"/>
          </p:nvPr>
        </p:nvSpPr>
        <p:spPr>
          <a:xfrm>
            <a:off x="3740217" y="872429"/>
            <a:ext cx="1981614" cy="707892"/>
          </a:xfrm>
        </p:spPr>
        <p:txBody>
          <a:bodyPr>
            <a:noAutofit/>
          </a:bodyPr>
          <a:lstStyle/>
          <a:p>
            <a:pPr marL="0" indent="0">
              <a:buNone/>
            </a:pPr>
            <a:r>
              <a:rPr lang="zh-CN" altLang="en-US" sz="3200" dirty="0"/>
              <a:t>初始化：</a:t>
            </a: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21</a:t>
            </a:fld>
            <a:endParaRPr kumimoji="1" lang="zh-CN" altLang="en-US"/>
          </a:p>
        </p:txBody>
      </p:sp>
      <p:pic>
        <p:nvPicPr>
          <p:cNvPr id="10" name="图片 9"/>
          <p:cNvPicPr>
            <a:picLocks noChangeAspect="1"/>
          </p:cNvPicPr>
          <p:nvPr/>
        </p:nvPicPr>
        <p:blipFill>
          <a:blip r:embed="rId3"/>
          <a:stretch>
            <a:fillRect/>
          </a:stretch>
        </p:blipFill>
        <p:spPr>
          <a:xfrm>
            <a:off x="57190" y="951943"/>
            <a:ext cx="3610098" cy="41567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a:blip r:embed="rId4"/>
          <a:stretch>
            <a:fillRect/>
          </a:stretch>
        </p:blipFill>
        <p:spPr>
          <a:xfrm>
            <a:off x="3922231" y="1864344"/>
            <a:ext cx="5313952" cy="2558569"/>
          </a:xfrm>
          <a:prstGeom prst="rect">
            <a:avLst/>
          </a:prstGeom>
        </p:spPr>
      </p:pic>
    </p:spTree>
    <p:extLst>
      <p:ext uri="{BB962C8B-B14F-4D97-AF65-F5344CB8AC3E}">
        <p14:creationId xmlns:p14="http://schemas.microsoft.com/office/powerpoint/2010/main" val="304259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86" y="284167"/>
            <a:ext cx="7095211" cy="530226"/>
            <a:chOff x="2251007" y="284389"/>
            <a:chExt cx="913827"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65300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rPr>
                <a:t>Progressive Aggregate Query Algorithm</a:t>
              </a:r>
              <a:endParaRPr lang="zh-CN" altLang="en-US"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endParaRPr>
            </a:p>
          </p:txBody>
        </p:sp>
        <p:sp>
          <p:nvSpPr>
            <p:cNvPr id="103" name="矩形 102">
              <a:extLst>
                <a:ext uri="{FF2B5EF4-FFF2-40B4-BE49-F238E27FC236}">
                  <a16:creationId xmlns:a16="http://schemas.microsoft.com/office/drawing/2014/main" id="{023F5FD8-E5AF-4013-B776-C3333B220823}"/>
                </a:ext>
              </a:extLst>
            </p:cNvPr>
            <p:cNvSpPr/>
            <p:nvPr/>
          </p:nvSpPr>
          <p:spPr>
            <a:xfrm>
              <a:off x="2924661" y="284389"/>
              <a:ext cx="240173"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rPr>
                <a:t>迭代部分</a:t>
              </a:r>
            </a:p>
          </p:txBody>
        </p:sp>
      </p:grpSp>
      <p:sp>
        <p:nvSpPr>
          <p:cNvPr id="2" name="灯片编号占位符 1"/>
          <p:cNvSpPr>
            <a:spLocks noGrp="1"/>
          </p:cNvSpPr>
          <p:nvPr>
            <p:ph type="sldNum" sz="quarter" idx="12"/>
          </p:nvPr>
        </p:nvSpPr>
        <p:spPr>
          <a:xfrm>
            <a:off x="7103997" y="6356351"/>
            <a:ext cx="2057400" cy="365125"/>
          </a:xfrm>
        </p:spPr>
        <p:txBody>
          <a:bodyPr/>
          <a:lstStyle/>
          <a:p>
            <a:fld id="{4E461666-614C-3643-ADC9-2769115EBDBB}" type="slidenum">
              <a:rPr kumimoji="1" lang="zh-CN" altLang="en-US" smtClean="0"/>
              <a:t>22</a:t>
            </a:fld>
            <a:endParaRPr kumimoji="1" lang="zh-CN" altLang="en-US"/>
          </a:p>
        </p:txBody>
      </p:sp>
      <p:pic>
        <p:nvPicPr>
          <p:cNvPr id="5" name="图片 4"/>
          <p:cNvPicPr>
            <a:picLocks noChangeAspect="1"/>
          </p:cNvPicPr>
          <p:nvPr/>
        </p:nvPicPr>
        <p:blipFill>
          <a:blip r:embed="rId3"/>
          <a:stretch>
            <a:fillRect/>
          </a:stretch>
        </p:blipFill>
        <p:spPr>
          <a:xfrm>
            <a:off x="383997" y="853421"/>
            <a:ext cx="8376007" cy="6004579"/>
          </a:xfrm>
          <a:prstGeom prst="rect">
            <a:avLst/>
          </a:prstGeom>
        </p:spPr>
      </p:pic>
      <p:sp>
        <p:nvSpPr>
          <p:cNvPr id="8" name="椭圆 7"/>
          <p:cNvSpPr/>
          <p:nvPr/>
        </p:nvSpPr>
        <p:spPr>
          <a:xfrm>
            <a:off x="2898842" y="4883286"/>
            <a:ext cx="1138136" cy="437745"/>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形标注 10"/>
          <p:cNvSpPr/>
          <p:nvPr/>
        </p:nvSpPr>
        <p:spPr>
          <a:xfrm>
            <a:off x="4891765" y="1828800"/>
            <a:ext cx="3014450" cy="702527"/>
          </a:xfrm>
          <a:prstGeom prst="wedgeEllipseCallout">
            <a:avLst>
              <a:gd name="adj1" fmla="val -43922"/>
              <a:gd name="adj2" fmla="val 831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仿宋" panose="02010600040101010101" pitchFamily="2" charset="-122"/>
                <a:ea typeface="华文仿宋" panose="02010600040101010101" pitchFamily="2" charset="-122"/>
              </a:rPr>
              <a:t>遍历顺序？</a:t>
            </a:r>
          </a:p>
        </p:txBody>
      </p:sp>
    </p:spTree>
    <p:extLst>
      <p:ext uri="{BB962C8B-B14F-4D97-AF65-F5344CB8AC3E}">
        <p14:creationId xmlns:p14="http://schemas.microsoft.com/office/powerpoint/2010/main" val="9660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3" name="组合 2"/>
          <p:cNvGrpSpPr/>
          <p:nvPr/>
        </p:nvGrpSpPr>
        <p:grpSpPr>
          <a:xfrm>
            <a:off x="476254" y="1219200"/>
            <a:ext cx="2438400" cy="4419600"/>
            <a:chOff x="990600" y="1981200"/>
            <a:chExt cx="2438400" cy="4419600"/>
          </a:xfrm>
        </p:grpSpPr>
        <p:sp>
          <p:nvSpPr>
            <p:cNvPr id="17" name="Rectangle 33"/>
            <p:cNvSpPr>
              <a:spLocks noChangeArrowheads="1"/>
            </p:cNvSpPr>
            <p:nvPr/>
          </p:nvSpPr>
          <p:spPr bwMode="auto">
            <a:xfrm>
              <a:off x="2590800" y="2362200"/>
              <a:ext cx="457200" cy="3810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8" name="Rectangle 34"/>
            <p:cNvSpPr>
              <a:spLocks noChangeArrowheads="1"/>
            </p:cNvSpPr>
            <p:nvPr/>
          </p:nvSpPr>
          <p:spPr bwMode="auto">
            <a:xfrm>
              <a:off x="3048000" y="2362200"/>
              <a:ext cx="381000" cy="3810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9" name="Rectangle 52"/>
            <p:cNvSpPr>
              <a:spLocks noChangeArrowheads="1"/>
            </p:cNvSpPr>
            <p:nvPr/>
          </p:nvSpPr>
          <p:spPr bwMode="auto">
            <a:xfrm>
              <a:off x="3048000" y="2743200"/>
              <a:ext cx="381000" cy="4572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0" name="Rectangle 51"/>
            <p:cNvSpPr>
              <a:spLocks noChangeArrowheads="1"/>
            </p:cNvSpPr>
            <p:nvPr/>
          </p:nvSpPr>
          <p:spPr bwMode="auto">
            <a:xfrm>
              <a:off x="3048000" y="3200400"/>
              <a:ext cx="381000" cy="3810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1" name="Rectangle 50"/>
            <p:cNvSpPr>
              <a:spLocks noChangeArrowheads="1"/>
            </p:cNvSpPr>
            <p:nvPr/>
          </p:nvSpPr>
          <p:spPr bwMode="auto">
            <a:xfrm>
              <a:off x="3048000" y="3581400"/>
              <a:ext cx="381000" cy="4572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2" name="Rectangle 49"/>
            <p:cNvSpPr>
              <a:spLocks noChangeArrowheads="1"/>
            </p:cNvSpPr>
            <p:nvPr/>
          </p:nvSpPr>
          <p:spPr bwMode="auto">
            <a:xfrm>
              <a:off x="3048000" y="4038600"/>
              <a:ext cx="381000" cy="3810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3" name="Rectangle 11"/>
            <p:cNvSpPr>
              <a:spLocks noChangeArrowheads="1"/>
            </p:cNvSpPr>
            <p:nvPr/>
          </p:nvSpPr>
          <p:spPr bwMode="auto">
            <a:xfrm>
              <a:off x="990600" y="3581400"/>
              <a:ext cx="1600200" cy="1600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4" name="Rectangle 12"/>
            <p:cNvSpPr>
              <a:spLocks noChangeArrowheads="1"/>
            </p:cNvSpPr>
            <p:nvPr/>
          </p:nvSpPr>
          <p:spPr bwMode="auto">
            <a:xfrm>
              <a:off x="1752600" y="2743200"/>
              <a:ext cx="838200" cy="8382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5" name="Rectangle 13"/>
            <p:cNvSpPr>
              <a:spLocks noChangeArrowheads="1"/>
            </p:cNvSpPr>
            <p:nvPr/>
          </p:nvSpPr>
          <p:spPr bwMode="auto">
            <a:xfrm>
              <a:off x="1752600" y="3581400"/>
              <a:ext cx="838200" cy="8382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6" name="Rectangle 15"/>
            <p:cNvSpPr>
              <a:spLocks noChangeArrowheads="1"/>
            </p:cNvSpPr>
            <p:nvPr/>
          </p:nvSpPr>
          <p:spPr bwMode="auto">
            <a:xfrm>
              <a:off x="1752600" y="1981200"/>
              <a:ext cx="838200" cy="7620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7" name="Rectangle 16"/>
            <p:cNvSpPr>
              <a:spLocks noChangeArrowheads="1"/>
            </p:cNvSpPr>
            <p:nvPr/>
          </p:nvSpPr>
          <p:spPr bwMode="auto">
            <a:xfrm>
              <a:off x="1295400" y="2362200"/>
              <a:ext cx="457200" cy="3810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8" name="Rectangle 17"/>
            <p:cNvSpPr>
              <a:spLocks noChangeArrowheads="1"/>
            </p:cNvSpPr>
            <p:nvPr/>
          </p:nvSpPr>
          <p:spPr bwMode="auto">
            <a:xfrm>
              <a:off x="1752600" y="4419600"/>
              <a:ext cx="838200" cy="7620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9" name="Rectangle 18"/>
            <p:cNvSpPr>
              <a:spLocks noChangeArrowheads="1"/>
            </p:cNvSpPr>
            <p:nvPr/>
          </p:nvSpPr>
          <p:spPr bwMode="auto">
            <a:xfrm>
              <a:off x="990600" y="4419600"/>
              <a:ext cx="762000" cy="7620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0" name="Rectangle 19"/>
            <p:cNvSpPr>
              <a:spLocks noChangeArrowheads="1"/>
            </p:cNvSpPr>
            <p:nvPr/>
          </p:nvSpPr>
          <p:spPr bwMode="auto">
            <a:xfrm>
              <a:off x="990600" y="3581400"/>
              <a:ext cx="762000" cy="8382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1" name="Rectangle 20"/>
            <p:cNvSpPr>
              <a:spLocks noChangeArrowheads="1"/>
            </p:cNvSpPr>
            <p:nvPr/>
          </p:nvSpPr>
          <p:spPr bwMode="auto">
            <a:xfrm>
              <a:off x="990600" y="2743200"/>
              <a:ext cx="762000" cy="8382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2" name="Rectangle 22"/>
            <p:cNvSpPr>
              <a:spLocks noChangeArrowheads="1"/>
            </p:cNvSpPr>
            <p:nvPr/>
          </p:nvSpPr>
          <p:spPr bwMode="auto">
            <a:xfrm>
              <a:off x="2590800" y="2743200"/>
              <a:ext cx="838200" cy="838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3" name="Rectangle 23"/>
            <p:cNvSpPr>
              <a:spLocks noChangeArrowheads="1"/>
            </p:cNvSpPr>
            <p:nvPr/>
          </p:nvSpPr>
          <p:spPr bwMode="auto">
            <a:xfrm>
              <a:off x="2590800" y="3581400"/>
              <a:ext cx="838200" cy="838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4" name="Rectangle 24"/>
            <p:cNvSpPr>
              <a:spLocks noChangeArrowheads="1"/>
            </p:cNvSpPr>
            <p:nvPr/>
          </p:nvSpPr>
          <p:spPr bwMode="auto">
            <a:xfrm>
              <a:off x="2590800" y="4419600"/>
              <a:ext cx="838200" cy="7620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36" name="Rectangle 25"/>
            <p:cNvSpPr>
              <a:spLocks noChangeArrowheads="1"/>
            </p:cNvSpPr>
            <p:nvPr/>
          </p:nvSpPr>
          <p:spPr bwMode="auto">
            <a:xfrm>
              <a:off x="2590800" y="2743200"/>
              <a:ext cx="457200" cy="4572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5" name="Rectangle 26"/>
            <p:cNvSpPr>
              <a:spLocks noChangeArrowheads="1"/>
            </p:cNvSpPr>
            <p:nvPr/>
          </p:nvSpPr>
          <p:spPr bwMode="auto">
            <a:xfrm>
              <a:off x="2590800" y="3200400"/>
              <a:ext cx="457200" cy="3810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6" name="Rectangle 27"/>
            <p:cNvSpPr>
              <a:spLocks noChangeArrowheads="1"/>
            </p:cNvSpPr>
            <p:nvPr/>
          </p:nvSpPr>
          <p:spPr bwMode="auto">
            <a:xfrm>
              <a:off x="2590800" y="3581400"/>
              <a:ext cx="457200" cy="4572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7" name="Rectangle 28"/>
            <p:cNvSpPr>
              <a:spLocks noChangeArrowheads="1"/>
            </p:cNvSpPr>
            <p:nvPr/>
          </p:nvSpPr>
          <p:spPr bwMode="auto">
            <a:xfrm>
              <a:off x="2590800" y="4038600"/>
              <a:ext cx="457200" cy="3810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8" name="Rectangle 30"/>
            <p:cNvSpPr>
              <a:spLocks noChangeArrowheads="1"/>
            </p:cNvSpPr>
            <p:nvPr/>
          </p:nvSpPr>
          <p:spPr bwMode="auto">
            <a:xfrm>
              <a:off x="1447800" y="2514600"/>
              <a:ext cx="1828800" cy="2514600"/>
            </a:xfrm>
            <a:prstGeom prst="rect">
              <a:avLst/>
            </a:prstGeom>
            <a:noFill/>
            <a:ln w="25400">
              <a:solidFill>
                <a:srgbClr val="C0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9" name="Rectangle 31"/>
            <p:cNvSpPr>
              <a:spLocks noChangeArrowheads="1"/>
            </p:cNvSpPr>
            <p:nvPr/>
          </p:nvSpPr>
          <p:spPr bwMode="auto">
            <a:xfrm>
              <a:off x="3048000" y="2743200"/>
              <a:ext cx="381000" cy="457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0" name="Rectangle 32"/>
            <p:cNvSpPr>
              <a:spLocks noChangeArrowheads="1"/>
            </p:cNvSpPr>
            <p:nvPr/>
          </p:nvSpPr>
          <p:spPr bwMode="auto">
            <a:xfrm>
              <a:off x="3048000" y="3581400"/>
              <a:ext cx="381000" cy="4572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1" name="Rectangle 35"/>
            <p:cNvSpPr>
              <a:spLocks noChangeArrowheads="1"/>
            </p:cNvSpPr>
            <p:nvPr/>
          </p:nvSpPr>
          <p:spPr bwMode="auto">
            <a:xfrm>
              <a:off x="1066800" y="5410200"/>
              <a:ext cx="457200" cy="4572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2" name="Text Box 36"/>
            <p:cNvSpPr txBox="1">
              <a:spLocks noChangeArrowheads="1"/>
            </p:cNvSpPr>
            <p:nvPr/>
          </p:nvSpPr>
          <p:spPr bwMode="auto">
            <a:xfrm>
              <a:off x="1871256" y="5454134"/>
              <a:ext cx="13644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a:solidFill>
                    <a:prstClr val="black"/>
                  </a:solidFill>
                  <a:latin typeface="Arial" panose="020B0604020202020204" pitchFamily="34" charset="0"/>
                  <a:ea typeface="宋体" panose="02010600030101010101" pitchFamily="2" charset="-122"/>
                </a:rPr>
                <a:t>Node in</a:t>
              </a:r>
              <a:r>
                <a:rPr lang="en-US" altLang="zh-CN" b="1">
                  <a:solidFill>
                    <a:prstClr val="black"/>
                  </a:solidFill>
                  <a:latin typeface="Arial" panose="020B0604020202020204" pitchFamily="34" charset="0"/>
                  <a:ea typeface="宋体" panose="02010600030101010101" pitchFamily="2" charset="-122"/>
                </a:rPr>
                <a:t> </a:t>
              </a:r>
              <a:r>
                <a:rPr lang="en-US" altLang="zh-CN" b="1">
                  <a:solidFill>
                    <a:srgbClr val="3366FF"/>
                  </a:solidFill>
                  <a:latin typeface="Arial" panose="020B0604020202020204" pitchFamily="34" charset="0"/>
                  <a:ea typeface="宋体" panose="02010600030101010101" pitchFamily="2" charset="-122"/>
                </a:rPr>
                <a:t>NP</a:t>
              </a:r>
              <a:endParaRPr lang="en-US" altLang="zh-CN" b="1">
                <a:solidFill>
                  <a:srgbClr val="3366FF"/>
                </a:solidFill>
                <a:latin typeface="Calibri"/>
                <a:ea typeface="宋体" panose="02010600030101010101" pitchFamily="2" charset="-122"/>
              </a:endParaRPr>
            </a:p>
          </p:txBody>
        </p:sp>
        <p:sp>
          <p:nvSpPr>
            <p:cNvPr id="53" name="Rectangle 37"/>
            <p:cNvSpPr>
              <a:spLocks noChangeArrowheads="1"/>
            </p:cNvSpPr>
            <p:nvPr/>
          </p:nvSpPr>
          <p:spPr bwMode="auto">
            <a:xfrm>
              <a:off x="1066800" y="5943600"/>
              <a:ext cx="457200" cy="457200"/>
            </a:xfrm>
            <a:prstGeom prst="rect">
              <a:avLst/>
            </a:prstGeom>
            <a:solidFill>
              <a:srgbClr val="4F81BD"/>
            </a:solidFill>
            <a:ln w="19050">
              <a:solidFill>
                <a:schemeClr val="tx1"/>
              </a:solidFill>
              <a:miter lim="800000"/>
              <a:headEnd/>
              <a:tailEnd/>
            </a:ln>
            <a:effec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4" name="Text Box 38"/>
            <p:cNvSpPr txBox="1">
              <a:spLocks noChangeArrowheads="1"/>
            </p:cNvSpPr>
            <p:nvPr/>
          </p:nvSpPr>
          <p:spPr bwMode="auto">
            <a:xfrm>
              <a:off x="1868813" y="5987534"/>
              <a:ext cx="1377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dirty="0">
                  <a:solidFill>
                    <a:prstClr val="black"/>
                  </a:solidFill>
                  <a:latin typeface="Arial" panose="020B0604020202020204" pitchFamily="34" charset="0"/>
                  <a:ea typeface="宋体" panose="02010600030101010101" pitchFamily="2" charset="-122"/>
                </a:rPr>
                <a:t>Node in </a:t>
              </a:r>
              <a:r>
                <a:rPr lang="en-US" altLang="zh-CN" b="1" dirty="0">
                  <a:solidFill>
                    <a:srgbClr val="FF3300"/>
                  </a:solidFill>
                  <a:latin typeface="Arial" panose="020B0604020202020204" pitchFamily="34" charset="0"/>
                  <a:ea typeface="宋体" panose="02010600030101010101" pitchFamily="2" charset="-122"/>
                </a:rPr>
                <a:t>NC</a:t>
              </a:r>
              <a:endParaRPr lang="en-US" altLang="zh-CN" dirty="0">
                <a:solidFill>
                  <a:prstClr val="black"/>
                </a:solidFill>
                <a:latin typeface="Arial" panose="020B0604020202020204" pitchFamily="34" charset="0"/>
                <a:ea typeface="宋体" panose="02010600030101010101" pitchFamily="2" charset="-122"/>
              </a:endParaRPr>
            </a:p>
          </p:txBody>
        </p:sp>
      </p:grpSp>
      <p:sp>
        <p:nvSpPr>
          <p:cNvPr id="55" name="Rectangle 44"/>
          <p:cNvSpPr txBox="1">
            <a:spLocks noChangeArrowheads="1"/>
          </p:cNvSpPr>
          <p:nvPr/>
        </p:nvSpPr>
        <p:spPr>
          <a:xfrm>
            <a:off x="3524254" y="1143000"/>
            <a:ext cx="5251756" cy="5001322"/>
          </a:xfrm>
          <a:prstGeom prst="rect">
            <a:avLst/>
          </a:prstGeom>
          <a:no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defRPr/>
            </a:pPr>
            <a:r>
              <a:rPr lang="zh-CN" altLang="en-US" sz="2400" dirty="0">
                <a:solidFill>
                  <a:srgbClr val="0070C0"/>
                </a:solidFill>
                <a:latin typeface="华文仿宋" panose="02010600040101010101" pitchFamily="2" charset="-122"/>
                <a:ea typeface="华文仿宋" panose="02010600040101010101" pitchFamily="2" charset="-122"/>
              </a:rPr>
              <a:t>为以下聚集值实例化算法</a:t>
            </a:r>
            <a:r>
              <a:rPr lang="en-US" altLang="zh-CN" sz="24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a:t>
            </a:r>
            <a:r>
              <a:rPr lang="en-US" altLang="zh-CN" sz="2000" dirty="0">
                <a:solidFill>
                  <a:srgbClr val="0070C0"/>
                </a:solidFill>
                <a:latin typeface="Times New Roman" panose="02020603050405020304" pitchFamily="18" charset="0"/>
                <a:ea typeface="华文仿宋" panose="02010600040101010101" pitchFamily="2" charset="-122"/>
                <a:cs typeface="Times New Roman" panose="02020603050405020304" pitchFamily="18" charset="0"/>
                <a:sym typeface="Symbol" panose="05050102010706020507" pitchFamily="18" charset="2"/>
              </a:rPr>
              <a:t>MIN,MAX,COUNT,SUM,AVG</a:t>
            </a:r>
            <a:r>
              <a:rPr lang="en-US" altLang="zh-CN" sz="24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a:t>
            </a:r>
            <a:endParaRPr lang="en-US" altLang="zh-CN" sz="2400" b="1" dirty="0">
              <a:solidFill>
                <a:srgbClr val="0070C0"/>
              </a:solidFill>
              <a:latin typeface="华文仿宋" panose="02010600040101010101" pitchFamily="2" charset="-122"/>
              <a:ea typeface="华文仿宋" panose="02010600040101010101" pitchFamily="2" charset="-122"/>
              <a:sym typeface="Symbol" panose="05050102010706020507" pitchFamily="18" charset="2"/>
            </a:endParaRPr>
          </a:p>
          <a:p>
            <a:pPr lvl="1">
              <a:defRPr/>
            </a:pPr>
            <a:r>
              <a:rPr lang="zh-CN" altLang="en-US" sz="2000" b="1"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误差界</a:t>
            </a:r>
            <a:r>
              <a:rPr lang="en-US" altLang="zh-CN" sz="20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a:t>
            </a:r>
          </a:p>
          <a:p>
            <a:pPr lvl="1">
              <a:lnSpc>
                <a:spcPct val="120000"/>
              </a:lnSpc>
              <a:defRPr/>
            </a:pPr>
            <a:r>
              <a:rPr lang="zh-CN" altLang="en-US" sz="22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置信区间</a:t>
            </a:r>
            <a:r>
              <a:rPr lang="en-US" altLang="zh-CN" sz="22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 </a:t>
            </a:r>
            <a:r>
              <a:rPr lang="en-US" altLang="zh-CN" sz="2200" b="1"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I=</a:t>
            </a:r>
            <a:r>
              <a:rPr lang="en-US" altLang="zh-CN" sz="22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a:t>
            </a:r>
            <a:r>
              <a:rPr lang="en-US" altLang="zh-CN" sz="2200" b="1"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L</a:t>
            </a:r>
            <a:r>
              <a:rPr lang="en-US" altLang="zh-CN" sz="22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 </a:t>
            </a:r>
            <a:r>
              <a:rPr lang="en-US" altLang="zh-CN" sz="2200" b="1"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H</a:t>
            </a:r>
            <a:r>
              <a:rPr lang="en-US" altLang="zh-CN" sz="22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 : </a:t>
            </a:r>
            <a:r>
              <a:rPr lang="en-US" altLang="zh-CN" sz="2200" b="1"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L</a:t>
            </a:r>
            <a:r>
              <a:rPr lang="en-US" altLang="zh-CN" sz="22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  </a:t>
            </a:r>
            <a:r>
              <a:rPr lang="en-US" altLang="zh-CN" sz="2200" b="1" dirty="0" err="1">
                <a:solidFill>
                  <a:srgbClr val="0070C0"/>
                </a:solidFill>
                <a:latin typeface="华文仿宋" panose="02010600040101010101" pitchFamily="2" charset="-122"/>
                <a:ea typeface="华文仿宋" panose="02010600040101010101" pitchFamily="2" charset="-122"/>
                <a:sym typeface="Symbol" panose="05050102010706020507" pitchFamily="18" charset="2"/>
              </a:rPr>
              <a:t>agg</a:t>
            </a:r>
            <a:r>
              <a:rPr lang="en-US" altLang="zh-CN" sz="2200" b="1" baseline="30000" dirty="0" err="1">
                <a:solidFill>
                  <a:srgbClr val="0070C0"/>
                </a:solidFill>
                <a:latin typeface="华文仿宋" panose="02010600040101010101" pitchFamily="2" charset="-122"/>
                <a:ea typeface="华文仿宋" panose="02010600040101010101" pitchFamily="2" charset="-122"/>
                <a:sym typeface="Symbol" panose="05050102010706020507" pitchFamily="18" charset="2"/>
              </a:rPr>
              <a:t>Q</a:t>
            </a:r>
            <a:r>
              <a:rPr lang="en-US" altLang="zh-CN" sz="2200" b="1"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 </a:t>
            </a:r>
            <a:r>
              <a:rPr lang="en-US" altLang="zh-CN" sz="22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 </a:t>
            </a:r>
            <a:r>
              <a:rPr lang="en-US" altLang="zh-CN" sz="2200" b="1"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H</a:t>
            </a:r>
            <a:endParaRPr lang="en-US" altLang="zh-CN" sz="2200" dirty="0">
              <a:solidFill>
                <a:srgbClr val="0070C0"/>
              </a:solidFill>
              <a:latin typeface="华文仿宋" panose="02010600040101010101" pitchFamily="2" charset="-122"/>
              <a:ea typeface="华文仿宋" panose="02010600040101010101" pitchFamily="2" charset="-122"/>
              <a:sym typeface="Symbol" panose="05050102010706020507" pitchFamily="18" charset="2"/>
            </a:endParaRPr>
          </a:p>
          <a:p>
            <a:pPr lvl="1">
              <a:lnSpc>
                <a:spcPct val="120000"/>
              </a:lnSpc>
              <a:defRPr/>
            </a:pPr>
            <a:r>
              <a:rPr lang="zh-CN" altLang="en-US" sz="2000" b="1"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索引遍历策略</a:t>
            </a:r>
            <a:r>
              <a:rPr lang="en-US" altLang="zh-CN" sz="20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 </a:t>
            </a:r>
          </a:p>
          <a:p>
            <a:pPr lvl="2">
              <a:lnSpc>
                <a:spcPct val="120000"/>
              </a:lnSpc>
              <a:defRPr/>
            </a:pPr>
            <a:r>
              <a:rPr lang="zh-CN" altLang="en-US" sz="18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优先访问</a:t>
            </a:r>
            <a:r>
              <a:rPr lang="en-US" altLang="zh-CN" sz="18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NP</a:t>
            </a:r>
            <a:r>
              <a:rPr lang="zh-CN" altLang="en-US" sz="18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中能尽量缩小置信区间的节点</a:t>
            </a:r>
            <a:endParaRPr lang="en-US" altLang="zh-CN" sz="1800" dirty="0">
              <a:solidFill>
                <a:srgbClr val="0070C0"/>
              </a:solidFill>
              <a:latin typeface="华文仿宋" panose="02010600040101010101" pitchFamily="2" charset="-122"/>
              <a:ea typeface="华文仿宋" panose="02010600040101010101" pitchFamily="2" charset="-122"/>
              <a:sym typeface="Symbol" panose="05050102010706020507" pitchFamily="18" charset="2"/>
            </a:endParaRPr>
          </a:p>
          <a:p>
            <a:pPr lvl="1">
              <a:lnSpc>
                <a:spcPct val="120000"/>
              </a:lnSpc>
              <a:defRPr/>
            </a:pPr>
            <a:r>
              <a:rPr lang="zh-CN" altLang="en-US" sz="2000" b="1"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估计值</a:t>
            </a:r>
            <a:r>
              <a:rPr lang="en-US" altLang="zh-CN" sz="20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a:t>
            </a:r>
          </a:p>
          <a:p>
            <a:pPr lvl="2">
              <a:lnSpc>
                <a:spcPct val="120000"/>
              </a:lnSpc>
              <a:defRPr/>
            </a:pPr>
            <a:r>
              <a:rPr lang="zh-CN" altLang="en-US" sz="1800" dirty="0">
                <a:solidFill>
                  <a:srgbClr val="0070C0"/>
                </a:solidFill>
                <a:latin typeface="华文仿宋" panose="02010600040101010101" pitchFamily="2" charset="-122"/>
                <a:ea typeface="华文仿宋" panose="02010600040101010101" pitchFamily="2" charset="-122"/>
                <a:sym typeface="Symbol" panose="05050102010706020507" pitchFamily="18" charset="2"/>
              </a:rPr>
              <a:t>提供一个目标聚集值的估计数值</a:t>
            </a:r>
            <a:endParaRPr lang="en-US" altLang="zh-CN" sz="1800" dirty="0">
              <a:solidFill>
                <a:srgbClr val="0070C0"/>
              </a:solidFill>
              <a:latin typeface="华文仿宋" panose="02010600040101010101" pitchFamily="2" charset="-122"/>
              <a:ea typeface="华文仿宋" panose="02010600040101010101" pitchFamily="2" charset="-122"/>
              <a:sym typeface="Symbol" panose="05050102010706020507" pitchFamily="18" charset="2"/>
            </a:endParaRP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23</a:t>
            </a:fld>
            <a:endParaRPr kumimoji="1" lang="zh-CN" altLang="en-US"/>
          </a:p>
        </p:txBody>
      </p:sp>
      <p:grpSp>
        <p:nvGrpSpPr>
          <p:cNvPr id="39" name="组合 46">
            <a:extLst>
              <a:ext uri="{FF2B5EF4-FFF2-40B4-BE49-F238E27FC236}">
                <a16:creationId xmlns:a16="http://schemas.microsoft.com/office/drawing/2014/main" id="{74B261AD-DDF7-498E-B26B-BDADE397094D}"/>
              </a:ext>
            </a:extLst>
          </p:cNvPr>
          <p:cNvGrpSpPr>
            <a:grpSpLocks/>
          </p:cNvGrpSpPr>
          <p:nvPr/>
        </p:nvGrpSpPr>
        <p:grpSpPr bwMode="auto">
          <a:xfrm>
            <a:off x="8786" y="284167"/>
            <a:ext cx="7095211" cy="530226"/>
            <a:chOff x="2251007" y="284389"/>
            <a:chExt cx="913827" cy="529772"/>
          </a:xfrm>
          <a:solidFill>
            <a:srgbClr val="024C89"/>
          </a:solidFill>
        </p:grpSpPr>
        <p:sp>
          <p:nvSpPr>
            <p:cNvPr id="40" name="矩形 39">
              <a:extLst>
                <a:ext uri="{FF2B5EF4-FFF2-40B4-BE49-F238E27FC236}">
                  <a16:creationId xmlns:a16="http://schemas.microsoft.com/office/drawing/2014/main" id="{9F53D249-43E1-456B-9450-05634B25B542}"/>
                </a:ext>
              </a:extLst>
            </p:cNvPr>
            <p:cNvSpPr/>
            <p:nvPr/>
          </p:nvSpPr>
          <p:spPr>
            <a:xfrm>
              <a:off x="2251007" y="284389"/>
              <a:ext cx="65300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rPr>
                <a:t>Progressive Aggregate Query Algorithm</a:t>
              </a:r>
              <a:endParaRPr lang="zh-CN" altLang="en-US"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endParaRPr>
            </a:p>
          </p:txBody>
        </p:sp>
        <p:sp>
          <p:nvSpPr>
            <p:cNvPr id="41" name="矩形 40">
              <a:extLst>
                <a:ext uri="{FF2B5EF4-FFF2-40B4-BE49-F238E27FC236}">
                  <a16:creationId xmlns:a16="http://schemas.microsoft.com/office/drawing/2014/main" id="{023F5FD8-E5AF-4013-B776-C3333B220823}"/>
                </a:ext>
              </a:extLst>
            </p:cNvPr>
            <p:cNvSpPr/>
            <p:nvPr/>
          </p:nvSpPr>
          <p:spPr>
            <a:xfrm>
              <a:off x="2924661" y="284389"/>
              <a:ext cx="240173"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华文仿宋" panose="02010600040101010101" pitchFamily="2" charset="-122"/>
                  <a:ea typeface="华文仿宋" panose="02010600040101010101" pitchFamily="2" charset="-122"/>
                  <a:sym typeface="Arial" panose="020B0604020202020204" pitchFamily="34" charset="0"/>
                </a:rPr>
                <a:t>实例化</a:t>
              </a:r>
            </a:p>
          </p:txBody>
        </p:sp>
      </p:grpSp>
    </p:spTree>
    <p:extLst>
      <p:ext uri="{BB962C8B-B14F-4D97-AF65-F5344CB8AC3E}">
        <p14:creationId xmlns:p14="http://schemas.microsoft.com/office/powerpoint/2010/main" val="86658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830003"/>
            <a:ext cx="7905751" cy="6589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buFont typeface="Wingdings" panose="05000000000000000000" pitchFamily="2" charset="2"/>
              <a:buChar char="Ø"/>
              <a:defRPr/>
            </a:pPr>
            <a:r>
              <a:rPr lang="en-US" altLang="zh-CN" sz="2400" dirty="0">
                <a:solidFill>
                  <a:srgbClr val="0070C0"/>
                </a:solidFill>
                <a:latin typeface="华文仿宋" panose="02010600040101010101" pitchFamily="2" charset="-122"/>
                <a:ea typeface="华文仿宋" panose="02010600040101010101" pitchFamily="2" charset="-122"/>
              </a:rPr>
              <a:t>MRA</a:t>
            </a:r>
            <a:r>
              <a:rPr lang="zh-CN" altLang="en-US" sz="2400" dirty="0">
                <a:solidFill>
                  <a:srgbClr val="0070C0"/>
                </a:solidFill>
                <a:latin typeface="华文仿宋" panose="02010600040101010101" pitchFamily="2" charset="-122"/>
                <a:ea typeface="华文仿宋" panose="02010600040101010101" pitchFamily="2" charset="-122"/>
              </a:rPr>
              <a:t>树聚集分析处理</a:t>
            </a:r>
            <a:r>
              <a:rPr lang="en-US" altLang="zh-CN" sz="2400" dirty="0">
                <a:solidFill>
                  <a:srgbClr val="0070C0"/>
                </a:solidFill>
                <a:latin typeface="华文仿宋" panose="02010600040101010101" pitchFamily="2" charset="-122"/>
                <a:ea typeface="华文仿宋" panose="02010600040101010101" pitchFamily="2" charset="-122"/>
              </a:rPr>
              <a:t>Min(Max)</a:t>
            </a: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聚集索引</a:t>
              </a:r>
            </a:p>
          </p:txBody>
        </p:sp>
        <p:sp>
          <p:nvSpPr>
            <p:cNvPr id="103" name="矩形 102">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Rectangle 16"/>
          <p:cNvSpPr>
            <a:spLocks noChangeArrowheads="1"/>
          </p:cNvSpPr>
          <p:nvPr/>
        </p:nvSpPr>
        <p:spPr bwMode="auto">
          <a:xfrm>
            <a:off x="7278031" y="1326997"/>
            <a:ext cx="990600" cy="13716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0" name="Rectangle 17"/>
          <p:cNvSpPr>
            <a:spLocks noChangeArrowheads="1"/>
          </p:cNvSpPr>
          <p:nvPr/>
        </p:nvSpPr>
        <p:spPr bwMode="auto">
          <a:xfrm>
            <a:off x="5601631" y="3841597"/>
            <a:ext cx="990600" cy="13716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1" name="Rectangle 13"/>
          <p:cNvSpPr>
            <a:spLocks noChangeArrowheads="1"/>
          </p:cNvSpPr>
          <p:nvPr/>
        </p:nvSpPr>
        <p:spPr bwMode="auto">
          <a:xfrm>
            <a:off x="5982631" y="2088997"/>
            <a:ext cx="1828800" cy="2514600"/>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2" name="Rectangle 14"/>
          <p:cNvSpPr>
            <a:spLocks noChangeArrowheads="1"/>
          </p:cNvSpPr>
          <p:nvPr/>
        </p:nvSpPr>
        <p:spPr bwMode="auto">
          <a:xfrm>
            <a:off x="6211231" y="2393797"/>
            <a:ext cx="762000" cy="9906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3" name="Rectangle 15"/>
          <p:cNvSpPr>
            <a:spLocks noChangeArrowheads="1"/>
          </p:cNvSpPr>
          <p:nvPr/>
        </p:nvSpPr>
        <p:spPr bwMode="auto">
          <a:xfrm>
            <a:off x="6897031" y="3460597"/>
            <a:ext cx="762000" cy="9906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4" name="Text Box 18"/>
          <p:cNvSpPr txBox="1">
            <a:spLocks noChangeArrowheads="1"/>
          </p:cNvSpPr>
          <p:nvPr/>
        </p:nvSpPr>
        <p:spPr bwMode="auto">
          <a:xfrm>
            <a:off x="6246072" y="4799931"/>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3</a:t>
            </a:r>
            <a:endParaRPr lang="en-US" altLang="zh-CN">
              <a:solidFill>
                <a:prstClr val="black"/>
              </a:solidFill>
              <a:latin typeface="Calibri"/>
              <a:ea typeface="宋体" panose="02010600030101010101" pitchFamily="2" charset="-122"/>
            </a:endParaRPr>
          </a:p>
        </p:txBody>
      </p:sp>
      <p:sp>
        <p:nvSpPr>
          <p:cNvPr id="56" name="Text Box 19"/>
          <p:cNvSpPr txBox="1">
            <a:spLocks noChangeArrowheads="1"/>
          </p:cNvSpPr>
          <p:nvPr/>
        </p:nvSpPr>
        <p:spPr bwMode="auto">
          <a:xfrm>
            <a:off x="7831984" y="1523331"/>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9</a:t>
            </a:r>
            <a:endParaRPr lang="en-US" altLang="zh-CN">
              <a:solidFill>
                <a:prstClr val="black"/>
              </a:solidFill>
              <a:latin typeface="Calibri"/>
              <a:ea typeface="宋体" panose="02010600030101010101" pitchFamily="2" charset="-122"/>
            </a:endParaRPr>
          </a:p>
        </p:txBody>
      </p:sp>
      <p:sp>
        <p:nvSpPr>
          <p:cNvPr id="57" name="Text Box 20"/>
          <p:cNvSpPr txBox="1">
            <a:spLocks noChangeArrowheads="1"/>
          </p:cNvSpPr>
          <p:nvPr/>
        </p:nvSpPr>
        <p:spPr bwMode="auto">
          <a:xfrm>
            <a:off x="6536584" y="2513931"/>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schemeClr val="bg1"/>
                </a:solidFill>
                <a:latin typeface="Arial" panose="020B0604020202020204" pitchFamily="34" charset="0"/>
                <a:ea typeface="宋体" panose="02010600030101010101" pitchFamily="2" charset="-122"/>
              </a:rPr>
              <a:t>4</a:t>
            </a:r>
            <a:endParaRPr lang="en-US" altLang="zh-CN">
              <a:solidFill>
                <a:schemeClr val="bg1"/>
              </a:solidFill>
              <a:latin typeface="Calibri"/>
              <a:ea typeface="宋体" panose="02010600030101010101" pitchFamily="2" charset="-122"/>
            </a:endParaRPr>
          </a:p>
        </p:txBody>
      </p:sp>
      <p:sp>
        <p:nvSpPr>
          <p:cNvPr id="58" name="Text Box 21"/>
          <p:cNvSpPr txBox="1">
            <a:spLocks noChangeArrowheads="1"/>
          </p:cNvSpPr>
          <p:nvPr/>
        </p:nvSpPr>
        <p:spPr bwMode="auto">
          <a:xfrm>
            <a:off x="7222384" y="3580731"/>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dirty="0">
                <a:solidFill>
                  <a:schemeClr val="bg1"/>
                </a:solidFill>
                <a:latin typeface="Arial" panose="020B0604020202020204" pitchFamily="34" charset="0"/>
                <a:ea typeface="宋体" panose="02010600030101010101" pitchFamily="2" charset="-122"/>
              </a:rPr>
              <a:t>5</a:t>
            </a:r>
            <a:endParaRPr lang="en-US" altLang="zh-CN" dirty="0">
              <a:solidFill>
                <a:schemeClr val="bg1"/>
              </a:solidFill>
              <a:latin typeface="Calibri"/>
              <a:ea typeface="宋体" panose="02010600030101010101" pitchFamily="2" charset="-122"/>
            </a:endParaRPr>
          </a:p>
        </p:txBody>
      </p:sp>
      <p:sp>
        <p:nvSpPr>
          <p:cNvPr id="59" name="Text Box 22"/>
          <p:cNvSpPr txBox="1">
            <a:spLocks noChangeArrowheads="1"/>
          </p:cNvSpPr>
          <p:nvPr/>
        </p:nvSpPr>
        <p:spPr bwMode="auto">
          <a:xfrm>
            <a:off x="476251" y="1394723"/>
            <a:ext cx="3296095"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defRPr/>
            </a:pPr>
            <a:r>
              <a:rPr lang="zh-CN" altLang="en-US" sz="2000" u="sng" dirty="0">
                <a:solidFill>
                  <a:prstClr val="black"/>
                </a:solidFill>
                <a:latin typeface="Arial" panose="020B0604020202020204" pitchFamily="34" charset="0"/>
                <a:ea typeface="宋体" panose="02010600030101010101" pitchFamily="2" charset="-122"/>
              </a:rPr>
              <a:t>置信区间</a:t>
            </a:r>
            <a:endParaRPr lang="en-US" altLang="zh-CN" sz="2000" b="1" dirty="0">
              <a:solidFill>
                <a:prstClr val="black"/>
              </a:solidFill>
              <a:latin typeface="Arial" panose="020B0604020202020204" pitchFamily="34" charset="0"/>
              <a:ea typeface="宋体" panose="02010600030101010101" pitchFamily="2" charset="-122"/>
            </a:endParaRPr>
          </a:p>
          <a:p>
            <a:pPr>
              <a:spcBef>
                <a:spcPct val="50000"/>
              </a:spcBef>
              <a:defRPr/>
            </a:pPr>
            <a:r>
              <a:rPr lang="en-US" altLang="zh-CN" sz="2000" b="1" dirty="0" err="1">
                <a:solidFill>
                  <a:prstClr val="black"/>
                </a:solidFill>
                <a:latin typeface="Arial" panose="020B0604020202020204" pitchFamily="34" charset="0"/>
                <a:ea typeface="宋体" panose="02010600030101010101" pitchFamily="2" charset="-122"/>
              </a:rPr>
              <a:t>min</a:t>
            </a:r>
            <a:r>
              <a:rPr lang="en-US" altLang="zh-CN" sz="2000" b="1" baseline="30000" dirty="0" err="1">
                <a:solidFill>
                  <a:prstClr val="black"/>
                </a:solidFill>
                <a:latin typeface="Arial" panose="020B0604020202020204" pitchFamily="34" charset="0"/>
                <a:ea typeface="宋体" panose="02010600030101010101" pitchFamily="2" charset="-122"/>
              </a:rPr>
              <a:t>NC</a:t>
            </a:r>
            <a:r>
              <a:rPr lang="en-US" altLang="zh-CN" sz="2000" b="1" dirty="0">
                <a:solidFill>
                  <a:prstClr val="black"/>
                </a:solidFill>
                <a:latin typeface="Arial" panose="020B0604020202020204" pitchFamily="34" charset="0"/>
                <a:ea typeface="宋体" panose="02010600030101010101" pitchFamily="2" charset="-122"/>
              </a:rPr>
              <a:t> </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min </a:t>
            </a:r>
            <a:r>
              <a:rPr lang="en-US" altLang="zh-CN" sz="2000" dirty="0">
                <a:solidFill>
                  <a:prstClr val="black"/>
                </a:solidFill>
                <a:latin typeface="Arial" panose="020B0604020202020204" pitchFamily="34" charset="0"/>
                <a:ea typeface="宋体" panose="02010600030101010101" pitchFamily="2" charset="-122"/>
              </a:rPr>
              <a:t>{ 4, 5 }</a:t>
            </a:r>
            <a:r>
              <a:rPr lang="en-US" altLang="zh-CN" sz="2000" b="1" dirty="0">
                <a:solidFill>
                  <a:prstClr val="black"/>
                </a:solidFill>
                <a:latin typeface="Arial" panose="020B0604020202020204" pitchFamily="34" charset="0"/>
                <a:ea typeface="宋体" panose="02010600030101010101" pitchFamily="2" charset="-122"/>
              </a:rPr>
              <a:t> </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a:t>
            </a:r>
            <a:r>
              <a:rPr lang="en-US" altLang="zh-CN" sz="2000" dirty="0">
                <a:solidFill>
                  <a:prstClr val="black"/>
                </a:solidFill>
                <a:latin typeface="Arial" panose="020B0604020202020204" pitchFamily="34" charset="0"/>
                <a:ea typeface="宋体" panose="02010600030101010101" pitchFamily="2" charset="-122"/>
              </a:rPr>
              <a:t>4</a:t>
            </a:r>
            <a:endParaRPr lang="en-US" altLang="zh-CN" sz="2000" b="1" dirty="0">
              <a:solidFill>
                <a:prstClr val="black"/>
              </a:solidFill>
              <a:latin typeface="Arial" panose="020B0604020202020204" pitchFamily="34" charset="0"/>
              <a:ea typeface="宋体" panose="02010600030101010101" pitchFamily="2" charset="-122"/>
            </a:endParaRPr>
          </a:p>
          <a:p>
            <a:pPr>
              <a:spcBef>
                <a:spcPct val="50000"/>
              </a:spcBef>
              <a:defRPr/>
            </a:pPr>
            <a:r>
              <a:rPr lang="en-US" altLang="zh-CN" sz="2000" b="1" dirty="0" err="1">
                <a:solidFill>
                  <a:prstClr val="black"/>
                </a:solidFill>
                <a:latin typeface="Arial" panose="020B0604020202020204" pitchFamily="34" charset="0"/>
                <a:ea typeface="宋体" panose="02010600030101010101" pitchFamily="2" charset="-122"/>
              </a:rPr>
              <a:t>min</a:t>
            </a:r>
            <a:r>
              <a:rPr lang="en-US" altLang="zh-CN" sz="2000" b="1" baseline="30000" dirty="0" err="1">
                <a:solidFill>
                  <a:prstClr val="black"/>
                </a:solidFill>
                <a:latin typeface="Arial" panose="020B0604020202020204" pitchFamily="34" charset="0"/>
                <a:ea typeface="宋体" panose="02010600030101010101" pitchFamily="2" charset="-122"/>
              </a:rPr>
              <a:t>NP</a:t>
            </a:r>
            <a:r>
              <a:rPr lang="en-US" altLang="zh-CN" sz="2000" dirty="0">
                <a:solidFill>
                  <a:prstClr val="black"/>
                </a:solidFill>
                <a:latin typeface="Arial" panose="020B0604020202020204" pitchFamily="34" charset="0"/>
                <a:ea typeface="宋体" panose="02010600030101010101" pitchFamily="2" charset="-122"/>
              </a:rPr>
              <a:t> = </a:t>
            </a:r>
            <a:r>
              <a:rPr lang="en-US" altLang="zh-CN" sz="2000" b="1" dirty="0">
                <a:solidFill>
                  <a:prstClr val="black"/>
                </a:solidFill>
                <a:latin typeface="Arial" panose="020B0604020202020204" pitchFamily="34" charset="0"/>
                <a:ea typeface="宋体" panose="02010600030101010101" pitchFamily="2" charset="-122"/>
              </a:rPr>
              <a:t>min </a:t>
            </a:r>
            <a:r>
              <a:rPr lang="en-US" altLang="zh-CN" sz="2000" dirty="0">
                <a:solidFill>
                  <a:prstClr val="black"/>
                </a:solidFill>
                <a:latin typeface="Arial" panose="020B0604020202020204" pitchFamily="34" charset="0"/>
                <a:ea typeface="宋体" panose="02010600030101010101" pitchFamily="2" charset="-122"/>
              </a:rPr>
              <a:t>{ 3, 9 } = 3</a:t>
            </a:r>
          </a:p>
          <a:p>
            <a:pPr>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L</a:t>
            </a:r>
            <a:r>
              <a:rPr lang="en-US" altLang="zh-CN" sz="2000" dirty="0">
                <a:solidFill>
                  <a:prstClr val="black"/>
                </a:solidFill>
                <a:latin typeface="Arial" panose="020B0604020202020204" pitchFamily="34" charset="0"/>
                <a:ea typeface="宋体" panose="02010600030101010101" pitchFamily="2" charset="-122"/>
              </a:rPr>
              <a:t> = </a:t>
            </a:r>
            <a:r>
              <a:rPr lang="en-US" altLang="zh-CN" sz="2000" b="1" dirty="0">
                <a:solidFill>
                  <a:prstClr val="black"/>
                </a:solidFill>
                <a:latin typeface="Arial" panose="020B0604020202020204" pitchFamily="34" charset="0"/>
                <a:ea typeface="宋体" panose="02010600030101010101" pitchFamily="2" charset="-122"/>
              </a:rPr>
              <a:t>min </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err="1">
                <a:solidFill>
                  <a:prstClr val="black"/>
                </a:solidFill>
                <a:latin typeface="Arial" panose="020B0604020202020204" pitchFamily="34" charset="0"/>
                <a:ea typeface="宋体" panose="02010600030101010101" pitchFamily="2" charset="-122"/>
              </a:rPr>
              <a:t>min</a:t>
            </a:r>
            <a:r>
              <a:rPr lang="en-US" altLang="zh-CN" sz="2000" b="1" baseline="30000" dirty="0" err="1">
                <a:solidFill>
                  <a:prstClr val="black"/>
                </a:solidFill>
                <a:latin typeface="Arial" panose="020B0604020202020204" pitchFamily="34" charset="0"/>
                <a:ea typeface="宋体" panose="02010600030101010101" pitchFamily="2" charset="-122"/>
              </a:rPr>
              <a:t>NC</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err="1">
                <a:solidFill>
                  <a:prstClr val="black"/>
                </a:solidFill>
                <a:latin typeface="Arial" panose="020B0604020202020204" pitchFamily="34" charset="0"/>
                <a:ea typeface="宋体" panose="02010600030101010101" pitchFamily="2" charset="-122"/>
              </a:rPr>
              <a:t>min</a:t>
            </a:r>
            <a:r>
              <a:rPr lang="en-US" altLang="zh-CN" sz="2000" b="1" baseline="30000" dirty="0" err="1">
                <a:solidFill>
                  <a:prstClr val="black"/>
                </a:solidFill>
                <a:latin typeface="Arial" panose="020B0604020202020204" pitchFamily="34" charset="0"/>
                <a:ea typeface="宋体" panose="02010600030101010101" pitchFamily="2" charset="-122"/>
              </a:rPr>
              <a:t>NP</a:t>
            </a:r>
            <a:r>
              <a:rPr lang="en-US" altLang="zh-CN" sz="2000" dirty="0">
                <a:solidFill>
                  <a:prstClr val="black"/>
                </a:solidFill>
                <a:latin typeface="Arial" panose="020B0604020202020204" pitchFamily="34" charset="0"/>
                <a:ea typeface="宋体" panose="02010600030101010101" pitchFamily="2" charset="-122"/>
              </a:rPr>
              <a:t>} = 3</a:t>
            </a:r>
          </a:p>
          <a:p>
            <a:pPr>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H</a:t>
            </a:r>
            <a:r>
              <a:rPr lang="en-US" altLang="zh-CN" sz="2000" dirty="0">
                <a:solidFill>
                  <a:prstClr val="black"/>
                </a:solidFill>
                <a:latin typeface="Arial" panose="020B0604020202020204" pitchFamily="34" charset="0"/>
                <a:ea typeface="宋体" panose="02010600030101010101" pitchFamily="2" charset="-122"/>
              </a:rPr>
              <a:t> = </a:t>
            </a:r>
            <a:r>
              <a:rPr lang="en-US" altLang="zh-CN" sz="2000" b="1" dirty="0" err="1">
                <a:solidFill>
                  <a:prstClr val="black"/>
                </a:solidFill>
                <a:latin typeface="Arial" panose="020B0604020202020204" pitchFamily="34" charset="0"/>
                <a:ea typeface="宋体" panose="02010600030101010101" pitchFamily="2" charset="-122"/>
              </a:rPr>
              <a:t>min</a:t>
            </a:r>
            <a:r>
              <a:rPr lang="en-US" altLang="zh-CN" sz="2000" b="1" baseline="30000" dirty="0" err="1">
                <a:solidFill>
                  <a:prstClr val="black"/>
                </a:solidFill>
                <a:latin typeface="Arial" panose="020B0604020202020204" pitchFamily="34" charset="0"/>
                <a:ea typeface="宋体" panose="02010600030101010101" pitchFamily="2" charset="-122"/>
              </a:rPr>
              <a:t>NC</a:t>
            </a:r>
            <a:r>
              <a:rPr lang="en-US" altLang="zh-CN" sz="2000" dirty="0">
                <a:solidFill>
                  <a:prstClr val="black"/>
                </a:solidFill>
                <a:latin typeface="Arial" panose="020B0604020202020204" pitchFamily="34" charset="0"/>
                <a:ea typeface="宋体" panose="02010600030101010101" pitchFamily="2" charset="-122"/>
              </a:rPr>
              <a:t> = 4</a:t>
            </a:r>
          </a:p>
          <a:p>
            <a:pPr>
              <a:spcBef>
                <a:spcPct val="50000"/>
              </a:spcBef>
              <a:defRPr/>
            </a:pPr>
            <a:r>
              <a:rPr lang="zh-CN" altLang="en-US" sz="2000" dirty="0">
                <a:solidFill>
                  <a:prstClr val="black"/>
                </a:solidFill>
                <a:latin typeface="Arial" panose="020B0604020202020204" pitchFamily="34" charset="0"/>
                <a:ea typeface="宋体" panose="02010600030101010101" pitchFamily="2" charset="-122"/>
              </a:rPr>
              <a:t>因此</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I</a:t>
            </a:r>
            <a:r>
              <a:rPr lang="en-US" altLang="zh-CN" sz="2000" dirty="0">
                <a:solidFill>
                  <a:prstClr val="black"/>
                </a:solidFill>
                <a:latin typeface="Arial" panose="020B0604020202020204" pitchFamily="34" charset="0"/>
                <a:ea typeface="宋体" panose="02010600030101010101" pitchFamily="2" charset="-122"/>
              </a:rPr>
              <a:t> = [3, 4]</a:t>
            </a:r>
          </a:p>
        </p:txBody>
      </p:sp>
      <p:sp>
        <p:nvSpPr>
          <p:cNvPr id="60" name="Text Box 24"/>
          <p:cNvSpPr txBox="1">
            <a:spLocks noChangeArrowheads="1"/>
          </p:cNvSpPr>
          <p:nvPr/>
        </p:nvSpPr>
        <p:spPr bwMode="auto">
          <a:xfrm>
            <a:off x="457200" y="4103157"/>
            <a:ext cx="2286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defRPr/>
            </a:pPr>
            <a:r>
              <a:rPr lang="zh-CN" altLang="en-US" sz="2000" u="sng" dirty="0">
                <a:solidFill>
                  <a:prstClr val="black"/>
                </a:solidFill>
                <a:latin typeface="Arial" panose="020B0604020202020204" pitchFamily="34" charset="0"/>
                <a:ea typeface="宋体" panose="02010600030101010101" pitchFamily="2" charset="-122"/>
              </a:rPr>
              <a:t>估计值</a:t>
            </a:r>
            <a:endParaRPr lang="en-US" altLang="zh-CN" sz="2000" u="sng" dirty="0">
              <a:solidFill>
                <a:prstClr val="black"/>
              </a:solidFill>
              <a:latin typeface="Arial" panose="020B0604020202020204" pitchFamily="34" charset="0"/>
              <a:ea typeface="宋体" panose="02010600030101010101" pitchFamily="2" charset="-122"/>
            </a:endParaRPr>
          </a:p>
          <a:p>
            <a:pPr>
              <a:spcBef>
                <a:spcPct val="50000"/>
              </a:spcBef>
              <a:defRPr/>
            </a:pPr>
            <a:r>
              <a:rPr lang="en-US" altLang="zh-CN" sz="2000" dirty="0">
                <a:solidFill>
                  <a:prstClr val="black"/>
                </a:solidFill>
                <a:latin typeface="Arial" panose="020B0604020202020204" pitchFamily="34" charset="0"/>
                <a:ea typeface="宋体" panose="02010600030101010101" pitchFamily="2" charset="-122"/>
              </a:rPr>
              <a:t>Lower bound:</a:t>
            </a:r>
            <a:endParaRPr lang="en-US" altLang="zh-CN" sz="2000" u="sng" dirty="0">
              <a:solidFill>
                <a:prstClr val="black"/>
              </a:solidFill>
              <a:latin typeface="Arial" panose="020B0604020202020204" pitchFamily="34" charset="0"/>
              <a:ea typeface="宋体" panose="02010600030101010101" pitchFamily="2" charset="-122"/>
            </a:endParaRPr>
          </a:p>
          <a:p>
            <a:pPr>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E</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err="1">
                <a:solidFill>
                  <a:prstClr val="black"/>
                </a:solidFill>
                <a:latin typeface="Arial" panose="020B0604020202020204" pitchFamily="34" charset="0"/>
                <a:ea typeface="宋体" panose="02010600030101010101" pitchFamily="2" charset="-122"/>
              </a:rPr>
              <a:t>min</a:t>
            </a:r>
            <a:r>
              <a:rPr lang="en-US" altLang="zh-CN" sz="2000" b="1" baseline="30000" dirty="0" err="1">
                <a:solidFill>
                  <a:prstClr val="black"/>
                </a:solidFill>
                <a:latin typeface="Arial" panose="020B0604020202020204" pitchFamily="34" charset="0"/>
                <a:ea typeface="宋体" panose="02010600030101010101" pitchFamily="2" charset="-122"/>
              </a:rPr>
              <a:t>Q</a:t>
            </a:r>
            <a:r>
              <a:rPr lang="en-US" altLang="zh-CN" sz="2000" dirty="0">
                <a:solidFill>
                  <a:prstClr val="black"/>
                </a:solidFill>
                <a:latin typeface="Arial" panose="020B0604020202020204" pitchFamily="34" charset="0"/>
                <a:ea typeface="宋体" panose="02010600030101010101" pitchFamily="2" charset="-122"/>
              </a:rPr>
              <a:t>) = </a:t>
            </a:r>
            <a:r>
              <a:rPr lang="en-US" altLang="zh-CN" sz="2000" b="1" dirty="0">
                <a:solidFill>
                  <a:prstClr val="black"/>
                </a:solidFill>
                <a:latin typeface="Arial" panose="020B0604020202020204" pitchFamily="34" charset="0"/>
                <a:ea typeface="宋体" panose="02010600030101010101" pitchFamily="2" charset="-122"/>
              </a:rPr>
              <a:t>L </a:t>
            </a:r>
            <a:r>
              <a:rPr lang="en-US" altLang="zh-CN" sz="2000" dirty="0">
                <a:solidFill>
                  <a:prstClr val="black"/>
                </a:solidFill>
                <a:latin typeface="Arial" panose="020B0604020202020204" pitchFamily="34" charset="0"/>
                <a:ea typeface="宋体" panose="02010600030101010101" pitchFamily="2" charset="-122"/>
              </a:rPr>
              <a:t>= 3</a:t>
            </a:r>
          </a:p>
        </p:txBody>
      </p:sp>
      <p:sp>
        <p:nvSpPr>
          <p:cNvPr id="62" name="Text Box 25"/>
          <p:cNvSpPr txBox="1">
            <a:spLocks noChangeArrowheads="1"/>
          </p:cNvSpPr>
          <p:nvPr/>
        </p:nvSpPr>
        <p:spPr bwMode="auto">
          <a:xfrm>
            <a:off x="2635696" y="4076741"/>
            <a:ext cx="17462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defRPr/>
            </a:pPr>
            <a:r>
              <a:rPr lang="zh-CN" altLang="en-US" sz="2000" u="sng" dirty="0">
                <a:solidFill>
                  <a:prstClr val="black"/>
                </a:solidFill>
                <a:latin typeface="Arial" panose="020B0604020202020204" pitchFamily="34" charset="0"/>
                <a:ea typeface="宋体" panose="02010600030101010101" pitchFamily="2" charset="-122"/>
              </a:rPr>
              <a:t>遍历策略</a:t>
            </a:r>
            <a:endParaRPr lang="en-US" altLang="zh-CN" sz="2000" u="sng" dirty="0">
              <a:solidFill>
                <a:prstClr val="black"/>
              </a:solidFill>
              <a:latin typeface="Arial" panose="020B0604020202020204" pitchFamily="34" charset="0"/>
              <a:ea typeface="宋体" panose="02010600030101010101" pitchFamily="2" charset="-122"/>
            </a:endParaRPr>
          </a:p>
          <a:p>
            <a:pPr>
              <a:spcBef>
                <a:spcPct val="50000"/>
              </a:spcBef>
              <a:defRPr/>
            </a:pPr>
            <a:r>
              <a:rPr lang="zh-CN" altLang="en-US" sz="2000" dirty="0">
                <a:solidFill>
                  <a:prstClr val="black"/>
                </a:solidFill>
                <a:latin typeface="Arial" panose="020B0604020202020204" pitchFamily="34" charset="0"/>
                <a:ea typeface="宋体" panose="02010600030101010101" pitchFamily="2" charset="-122"/>
              </a:rPr>
              <a:t>选择</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N </a:t>
            </a:r>
            <a:r>
              <a:rPr lang="en-US" altLang="zh-CN" sz="2000" b="1" dirty="0">
                <a:solidFill>
                  <a:prstClr val="black"/>
                </a:solidFill>
                <a:latin typeface="Arial" panose="020B0604020202020204" pitchFamily="34" charset="0"/>
                <a:ea typeface="宋体" panose="02010600030101010101" pitchFamily="2" charset="-122"/>
                <a:sym typeface="Symbol" panose="05050102010706020507" pitchFamily="18" charset="2"/>
              </a:rPr>
              <a:t> NP</a:t>
            </a:r>
            <a:r>
              <a:rPr lang="en-US" altLang="zh-CN" sz="2000" dirty="0">
                <a:solidFill>
                  <a:prstClr val="black"/>
                </a:solidFill>
                <a:latin typeface="Arial" panose="020B0604020202020204" pitchFamily="34" charset="0"/>
                <a:ea typeface="宋体" panose="02010600030101010101" pitchFamily="2" charset="-122"/>
                <a:sym typeface="Symbol" panose="05050102010706020507" pitchFamily="18" charset="2"/>
              </a:rPr>
              <a:t>:</a:t>
            </a:r>
          </a:p>
          <a:p>
            <a:pPr>
              <a:spcBef>
                <a:spcPct val="50000"/>
              </a:spcBef>
              <a:defRPr/>
            </a:pPr>
            <a:r>
              <a:rPr lang="en-US" altLang="zh-CN" sz="2000" b="1" dirty="0" err="1">
                <a:solidFill>
                  <a:prstClr val="black"/>
                </a:solidFill>
                <a:latin typeface="Arial" panose="020B0604020202020204" pitchFamily="34" charset="0"/>
                <a:ea typeface="宋体" panose="02010600030101010101" pitchFamily="2" charset="-122"/>
                <a:sym typeface="Symbol" panose="05050102010706020507" pitchFamily="18" charset="2"/>
              </a:rPr>
              <a:t>min</a:t>
            </a:r>
            <a:r>
              <a:rPr lang="en-US" altLang="zh-CN" sz="2000" b="1" baseline="30000" dirty="0" err="1">
                <a:solidFill>
                  <a:prstClr val="black"/>
                </a:solidFill>
                <a:latin typeface="Arial" panose="020B0604020202020204" pitchFamily="34" charset="0"/>
                <a:ea typeface="宋体" panose="02010600030101010101" pitchFamily="2" charset="-122"/>
                <a:sym typeface="Symbol" panose="05050102010706020507" pitchFamily="18" charset="2"/>
              </a:rPr>
              <a:t>N</a:t>
            </a:r>
            <a:r>
              <a:rPr lang="en-US" altLang="zh-CN" sz="2000" b="1" dirty="0">
                <a:solidFill>
                  <a:prstClr val="black"/>
                </a:solidFill>
                <a:latin typeface="Arial" panose="020B0604020202020204" pitchFamily="34" charset="0"/>
                <a:ea typeface="宋体" panose="02010600030101010101" pitchFamily="2" charset="-122"/>
                <a:sym typeface="Symbol" panose="05050102010706020507" pitchFamily="18" charset="2"/>
              </a:rPr>
              <a:t> = </a:t>
            </a:r>
            <a:r>
              <a:rPr lang="en-US" altLang="zh-CN" sz="2000" b="1" dirty="0" err="1">
                <a:solidFill>
                  <a:prstClr val="black"/>
                </a:solidFill>
                <a:latin typeface="Arial" panose="020B0604020202020204" pitchFamily="34" charset="0"/>
                <a:ea typeface="宋体" panose="02010600030101010101" pitchFamily="2" charset="-122"/>
                <a:sym typeface="Symbol" panose="05050102010706020507" pitchFamily="18" charset="2"/>
              </a:rPr>
              <a:t>min</a:t>
            </a:r>
            <a:r>
              <a:rPr lang="en-US" altLang="zh-CN" sz="2000" b="1" baseline="30000" dirty="0" err="1">
                <a:solidFill>
                  <a:prstClr val="black"/>
                </a:solidFill>
                <a:latin typeface="Arial" panose="020B0604020202020204" pitchFamily="34" charset="0"/>
                <a:ea typeface="宋体" panose="02010600030101010101" pitchFamily="2" charset="-122"/>
                <a:sym typeface="Symbol" panose="05050102010706020507" pitchFamily="18" charset="2"/>
              </a:rPr>
              <a:t>NP</a:t>
            </a:r>
            <a:endParaRPr lang="en-US" altLang="zh-CN" sz="2000" b="1" dirty="0">
              <a:solidFill>
                <a:prstClr val="black"/>
              </a:solidFill>
              <a:latin typeface="Arial" panose="020B0604020202020204" pitchFamily="34" charset="0"/>
              <a:ea typeface="宋体" panose="02010600030101010101" pitchFamily="2" charset="-122"/>
              <a:sym typeface="Symbol" panose="05050102010706020507" pitchFamily="18" charset="2"/>
            </a:endParaRPr>
          </a:p>
        </p:txBody>
      </p:sp>
      <p:sp>
        <p:nvSpPr>
          <p:cNvPr id="63" name="Line 26"/>
          <p:cNvSpPr>
            <a:spLocks noChangeShapeType="1"/>
          </p:cNvSpPr>
          <p:nvPr/>
        </p:nvSpPr>
        <p:spPr bwMode="auto">
          <a:xfrm flipV="1">
            <a:off x="4452281" y="4679801"/>
            <a:ext cx="1073150" cy="533396"/>
          </a:xfrm>
          <a:prstGeom prst="line">
            <a:avLst/>
          </a:prstGeom>
          <a:noFill/>
          <a:ln w="1905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 name="灯片编号占位符 1"/>
          <p:cNvSpPr>
            <a:spLocks noGrp="1"/>
          </p:cNvSpPr>
          <p:nvPr>
            <p:ph type="sldNum" sz="quarter" idx="12"/>
          </p:nvPr>
        </p:nvSpPr>
        <p:spPr>
          <a:xfrm>
            <a:off x="7086600" y="6356351"/>
            <a:ext cx="2057400" cy="365125"/>
          </a:xfrm>
        </p:spPr>
        <p:txBody>
          <a:bodyPr/>
          <a:lstStyle/>
          <a:p>
            <a:fld id="{4E461666-614C-3643-ADC9-2769115EBDBB}" type="slidenum">
              <a:rPr kumimoji="1" lang="zh-CN" altLang="en-US" smtClean="0"/>
              <a:t>24</a:t>
            </a:fld>
            <a:endParaRPr kumimoji="1" lang="zh-CN" altLang="en-US" dirty="0"/>
          </a:p>
        </p:txBody>
      </p:sp>
      <mc:AlternateContent xmlns:mc="http://schemas.openxmlformats.org/markup-compatibility/2006" xmlns:a14="http://schemas.microsoft.com/office/drawing/2010/main">
        <mc:Choice Requires="a14">
          <p:sp>
            <p:nvSpPr>
              <p:cNvPr id="22" name="Content Placeholder 2"/>
              <p:cNvSpPr txBox="1">
                <a:spLocks/>
              </p:cNvSpPr>
              <p:nvPr/>
            </p:nvSpPr>
            <p:spPr>
              <a:xfrm>
                <a:off x="457200" y="5426596"/>
                <a:ext cx="8567385" cy="12607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buFont typeface="Wingdings" panose="05000000000000000000" pitchFamily="2" charset="2"/>
                  <a:buChar char="Ø"/>
                  <a:defRPr/>
                </a:pPr>
                <a:r>
                  <a:rPr lang="zh-CN" altLang="en-US" sz="2400" dirty="0">
                    <a:solidFill>
                      <a:srgbClr val="0070C0"/>
                    </a:solidFill>
                    <a:latin typeface="华文仿宋" panose="02010600040101010101" pitchFamily="2" charset="-122"/>
                    <a:ea typeface="华文仿宋" panose="02010600040101010101" pitchFamily="2" charset="-122"/>
                  </a:rPr>
                  <a:t>遍历策略</a:t>
                </a:r>
                <a:r>
                  <a:rPr lang="en-US" altLang="zh-CN" sz="2400" dirty="0">
                    <a:solidFill>
                      <a:srgbClr val="0070C0"/>
                    </a:solidFill>
                    <a:latin typeface="华文仿宋" panose="02010600040101010101" pitchFamily="2" charset="-122"/>
                    <a:ea typeface="华文仿宋" panose="02010600040101010101" pitchFamily="2" charset="-122"/>
                  </a:rPr>
                  <a:t>(Min)</a:t>
                </a:r>
              </a:p>
              <a:p>
                <a:pPr marL="447675" lvl="1" indent="-174625" algn="just">
                  <a:lnSpc>
                    <a:spcPct val="125000"/>
                  </a:lnSpc>
                  <a:spcBef>
                    <a:spcPts val="600"/>
                  </a:spcBef>
                  <a:buFont typeface="Wingdings" panose="05000000000000000000" pitchFamily="2" charset="2"/>
                  <a:buChar char="ü"/>
                  <a:defRPr/>
                </a:pPr>
                <a14:m>
                  <m:oMath xmlns:m="http://schemas.openxmlformats.org/officeDocument/2006/math">
                    <m:r>
                      <a:rPr lang="zh-CN" altLang="en-US" sz="2200" dirty="0">
                        <a:solidFill>
                          <a:srgbClr val="0070C0"/>
                        </a:solidFill>
                        <a:latin typeface="Cambria Math" panose="02040503050406030204" pitchFamily="18" charset="0"/>
                        <a:ea typeface="华文仿宋" panose="02010600040101010101" pitchFamily="2" charset="-122"/>
                      </a:rPr>
                      <m:t>选择</m:t>
                    </m:r>
                    <m:r>
                      <a:rPr lang="zh-CN" altLang="en-US" sz="2200" i="1" dirty="0" smtClean="0">
                        <a:solidFill>
                          <a:srgbClr val="0070C0"/>
                        </a:solidFill>
                        <a:latin typeface="Cambria Math" panose="02040503050406030204" pitchFamily="18" charset="0"/>
                        <a:ea typeface="华文仿宋" panose="02010600040101010101" pitchFamily="2" charset="-122"/>
                      </a:rPr>
                      <m:t>节点</m:t>
                    </m:r>
                    <m:sSubSup>
                      <m:sSubSupPr>
                        <m:ctrlPr>
                          <a:rPr lang="en-US" altLang="zh-CN" sz="2200" i="1" dirty="0" smtClean="0">
                            <a:solidFill>
                              <a:srgbClr val="0070C0"/>
                            </a:solidFill>
                            <a:latin typeface="Cambria Math" panose="02040503050406030204" pitchFamily="18" charset="0"/>
                            <a:ea typeface="华文仿宋" panose="02010600040101010101" pitchFamily="2" charset="-122"/>
                          </a:rPr>
                        </m:ctrlPr>
                      </m:sSubSupPr>
                      <m:e>
                        <m:r>
                          <a:rPr lang="en-US" altLang="zh-CN" sz="2200" b="0" i="1" dirty="0" smtClean="0">
                            <a:solidFill>
                              <a:srgbClr val="0070C0"/>
                            </a:solidFill>
                            <a:latin typeface="Cambria Math" panose="02040503050406030204" pitchFamily="18" charset="0"/>
                            <a:ea typeface="华文仿宋" panose="02010600040101010101" pitchFamily="2" charset="-122"/>
                          </a:rPr>
                          <m:t>𝑁</m:t>
                        </m:r>
                      </m:e>
                      <m:sub>
                        <m:r>
                          <a:rPr lang="en-US" altLang="zh-CN" sz="2200" b="0" i="1" dirty="0" smtClean="0">
                            <a:solidFill>
                              <a:srgbClr val="0070C0"/>
                            </a:solidFill>
                            <a:latin typeface="Cambria Math" panose="02040503050406030204" pitchFamily="18" charset="0"/>
                            <a:ea typeface="华文仿宋" panose="02010600040101010101" pitchFamily="2" charset="-122"/>
                          </a:rPr>
                          <m:t>𝑏</m:t>
                        </m:r>
                      </m:sub>
                      <m:sup>
                        <m:r>
                          <a:rPr lang="en-US" altLang="zh-CN" sz="2200" b="0" i="1" dirty="0" smtClean="0">
                            <a:solidFill>
                              <a:srgbClr val="0070C0"/>
                            </a:solidFill>
                            <a:latin typeface="Cambria Math" panose="02040503050406030204" pitchFamily="18" charset="0"/>
                            <a:ea typeface="华文仿宋" panose="02010600040101010101" pitchFamily="2" charset="-122"/>
                          </a:rPr>
                          <m:t>𝑀𝑖𝑛</m:t>
                        </m:r>
                      </m:sup>
                    </m:sSubSup>
                    <m:r>
                      <a:rPr lang="en-US" altLang="zh-CN" sz="2200" i="1" dirty="0" smtClean="0">
                        <a:solidFill>
                          <a:srgbClr val="0070C0"/>
                        </a:solidFill>
                        <a:latin typeface="Cambria Math" panose="02040503050406030204" pitchFamily="18" charset="0"/>
                        <a:ea typeface="Cambria Math" panose="02040503050406030204" pitchFamily="18" charset="0"/>
                      </a:rPr>
                      <m:t>∈</m:t>
                    </m:r>
                    <m:sSup>
                      <m:sSupPr>
                        <m:ctrlPr>
                          <a:rPr lang="en-US" altLang="zh-CN" sz="2200" i="1" dirty="0" smtClean="0">
                            <a:solidFill>
                              <a:srgbClr val="0070C0"/>
                            </a:solidFill>
                            <a:latin typeface="Cambria Math" panose="02040503050406030204" pitchFamily="18" charset="0"/>
                            <a:ea typeface="Cambria Math" panose="02040503050406030204" pitchFamily="18" charset="0"/>
                          </a:rPr>
                        </m:ctrlPr>
                      </m:sSupPr>
                      <m:e>
                        <m:r>
                          <a:rPr lang="zh-CN" altLang="en-US" sz="2200" i="1" dirty="0" smtClean="0">
                            <a:solidFill>
                              <a:srgbClr val="0070C0"/>
                            </a:solidFill>
                            <a:latin typeface="Cambria Math" panose="02040503050406030204" pitchFamily="18" charset="0"/>
                            <a:ea typeface="Cambria Math" panose="02040503050406030204" pitchFamily="18" charset="0"/>
                          </a:rPr>
                          <m:t>𝒩</m:t>
                        </m:r>
                      </m:e>
                      <m:sup>
                        <m:r>
                          <a:rPr lang="en-US" altLang="zh-CN" sz="2200" b="0" i="1" dirty="0" smtClean="0">
                            <a:solidFill>
                              <a:srgbClr val="0070C0"/>
                            </a:solidFill>
                            <a:latin typeface="Cambria Math" panose="02040503050406030204" pitchFamily="18" charset="0"/>
                            <a:ea typeface="Cambria Math" panose="02040503050406030204" pitchFamily="18" charset="0"/>
                          </a:rPr>
                          <m:t>𝑝</m:t>
                        </m:r>
                      </m:sup>
                    </m:sSup>
                    <m:r>
                      <a:rPr lang="en-US" altLang="zh-CN" sz="2200" b="0" i="1" dirty="0" smtClean="0">
                        <a:solidFill>
                          <a:srgbClr val="0070C0"/>
                        </a:solidFill>
                        <a:latin typeface="Cambria Math" panose="02040503050406030204" pitchFamily="18" charset="0"/>
                        <a:ea typeface="Cambria Math" panose="02040503050406030204" pitchFamily="18" charset="0"/>
                      </a:rPr>
                      <m:t>:</m:t>
                    </m:r>
                    <m:sSup>
                      <m:sSupPr>
                        <m:ctrlPr>
                          <a:rPr lang="en-US" altLang="zh-CN" sz="2200" b="0" i="1" dirty="0" smtClean="0">
                            <a:solidFill>
                              <a:srgbClr val="0070C0"/>
                            </a:solidFill>
                            <a:latin typeface="Cambria Math" panose="02040503050406030204" pitchFamily="18" charset="0"/>
                            <a:ea typeface="Cambria Math" panose="02040503050406030204" pitchFamily="18" charset="0"/>
                          </a:rPr>
                        </m:ctrlPr>
                      </m:sSupPr>
                      <m:e>
                        <m:r>
                          <a:rPr lang="en-US" altLang="zh-CN" sz="2200" b="0" i="1" dirty="0" smtClean="0">
                            <a:solidFill>
                              <a:srgbClr val="0070C0"/>
                            </a:solidFill>
                            <a:latin typeface="Cambria Math" panose="02040503050406030204" pitchFamily="18" charset="0"/>
                            <a:ea typeface="Cambria Math" panose="02040503050406030204" pitchFamily="18" charset="0"/>
                          </a:rPr>
                          <m:t>𝑚𝑖𝑛</m:t>
                        </m:r>
                      </m:e>
                      <m:sup>
                        <m:sSubSup>
                          <m:sSubSupPr>
                            <m:ctrlPr>
                              <a:rPr lang="en-US" altLang="zh-CN" sz="2200" i="1" dirty="0">
                                <a:solidFill>
                                  <a:srgbClr val="0070C0"/>
                                </a:solidFill>
                                <a:latin typeface="Cambria Math" panose="02040503050406030204" pitchFamily="18" charset="0"/>
                                <a:ea typeface="华文仿宋" panose="02010600040101010101" pitchFamily="2" charset="-122"/>
                              </a:rPr>
                            </m:ctrlPr>
                          </m:sSubSupPr>
                          <m:e>
                            <m:r>
                              <a:rPr lang="en-US" altLang="zh-CN" sz="2200" i="1" dirty="0">
                                <a:solidFill>
                                  <a:srgbClr val="0070C0"/>
                                </a:solidFill>
                                <a:latin typeface="Cambria Math" panose="02040503050406030204" pitchFamily="18" charset="0"/>
                                <a:ea typeface="华文仿宋" panose="02010600040101010101" pitchFamily="2" charset="-122"/>
                              </a:rPr>
                              <m:t>𝑁</m:t>
                            </m:r>
                          </m:e>
                          <m:sub>
                            <m:r>
                              <a:rPr lang="en-US" altLang="zh-CN" sz="2200" i="1" dirty="0">
                                <a:solidFill>
                                  <a:srgbClr val="0070C0"/>
                                </a:solidFill>
                                <a:latin typeface="Cambria Math" panose="02040503050406030204" pitchFamily="18" charset="0"/>
                                <a:ea typeface="华文仿宋" panose="02010600040101010101" pitchFamily="2" charset="-122"/>
                              </a:rPr>
                              <m:t>𝑏</m:t>
                            </m:r>
                          </m:sub>
                          <m:sup>
                            <m:r>
                              <a:rPr lang="en-US" altLang="zh-CN" sz="2200" i="1" dirty="0">
                                <a:solidFill>
                                  <a:srgbClr val="0070C0"/>
                                </a:solidFill>
                                <a:latin typeface="Cambria Math" panose="02040503050406030204" pitchFamily="18" charset="0"/>
                                <a:ea typeface="华文仿宋" panose="02010600040101010101" pitchFamily="2" charset="-122"/>
                              </a:rPr>
                              <m:t>𝑀𝑖𝑛</m:t>
                            </m:r>
                          </m:sup>
                        </m:sSubSup>
                        <m:r>
                          <a:rPr lang="en-US" altLang="zh-CN" sz="2200" b="0" i="1" dirty="0" smtClean="0">
                            <a:solidFill>
                              <a:srgbClr val="0070C0"/>
                            </a:solidFill>
                            <a:latin typeface="Cambria Math" panose="02040503050406030204" pitchFamily="18" charset="0"/>
                            <a:ea typeface="华文仿宋" panose="02010600040101010101" pitchFamily="2" charset="-122"/>
                          </a:rPr>
                          <m:t>,</m:t>
                        </m:r>
                        <m:r>
                          <a:rPr lang="en-US" altLang="zh-CN" sz="2200" b="0" i="1" dirty="0" smtClean="0">
                            <a:solidFill>
                              <a:srgbClr val="0070C0"/>
                            </a:solidFill>
                            <a:latin typeface="Cambria Math" panose="02040503050406030204" pitchFamily="18" charset="0"/>
                            <a:ea typeface="华文仿宋" panose="02010600040101010101" pitchFamily="2" charset="-122"/>
                          </a:rPr>
                          <m:t>𝑋</m:t>
                        </m:r>
                      </m:sup>
                    </m:sSup>
                    <m:r>
                      <a:rPr lang="en-US" altLang="zh-CN" sz="2200" b="0" i="1" dirty="0" smtClean="0">
                        <a:solidFill>
                          <a:srgbClr val="0070C0"/>
                        </a:solidFill>
                        <a:latin typeface="Cambria Math" panose="02040503050406030204" pitchFamily="18" charset="0"/>
                        <a:ea typeface="Cambria Math" panose="02040503050406030204" pitchFamily="18" charset="0"/>
                      </a:rPr>
                      <m:t>&lt;</m:t>
                    </m:r>
                    <m:sSup>
                      <m:sSupPr>
                        <m:ctrlPr>
                          <a:rPr lang="en-US" altLang="zh-CN" sz="2200" b="0" i="1" dirty="0" smtClean="0">
                            <a:solidFill>
                              <a:srgbClr val="0070C0"/>
                            </a:solidFill>
                            <a:latin typeface="Cambria Math" panose="02040503050406030204" pitchFamily="18" charset="0"/>
                            <a:ea typeface="Cambria Math" panose="02040503050406030204" pitchFamily="18" charset="0"/>
                          </a:rPr>
                        </m:ctrlPr>
                      </m:sSupPr>
                      <m:e>
                        <m:r>
                          <a:rPr lang="en-US" altLang="zh-CN" sz="2200" b="0" i="1" dirty="0" smtClean="0">
                            <a:solidFill>
                              <a:srgbClr val="0070C0"/>
                            </a:solidFill>
                            <a:latin typeface="Cambria Math" panose="02040503050406030204" pitchFamily="18" charset="0"/>
                            <a:ea typeface="Cambria Math" panose="02040503050406030204" pitchFamily="18" charset="0"/>
                          </a:rPr>
                          <m:t>𝑚𝑖𝑛</m:t>
                        </m:r>
                      </m:e>
                      <m:sup>
                        <m:r>
                          <a:rPr lang="en-US" altLang="zh-CN" sz="2200" b="0" i="1" dirty="0" smtClean="0">
                            <a:solidFill>
                              <a:srgbClr val="0070C0"/>
                            </a:solidFill>
                            <a:latin typeface="Cambria Math" panose="02040503050406030204" pitchFamily="18" charset="0"/>
                            <a:ea typeface="Cambria Math" panose="02040503050406030204" pitchFamily="18" charset="0"/>
                          </a:rPr>
                          <m:t>𝑐</m:t>
                        </m:r>
                        <m:r>
                          <a:rPr lang="en-US" altLang="zh-CN" sz="2200" b="0" i="1" dirty="0" smtClean="0">
                            <a:solidFill>
                              <a:srgbClr val="0070C0"/>
                            </a:solidFill>
                            <a:latin typeface="Cambria Math" panose="02040503050406030204" pitchFamily="18" charset="0"/>
                            <a:ea typeface="Cambria Math" panose="02040503050406030204" pitchFamily="18" charset="0"/>
                          </a:rPr>
                          <m:t>,</m:t>
                        </m:r>
                        <m:r>
                          <a:rPr lang="en-US" altLang="zh-CN" sz="2200" b="0" i="1" dirty="0" smtClean="0">
                            <a:solidFill>
                              <a:srgbClr val="0070C0"/>
                            </a:solidFill>
                            <a:latin typeface="Cambria Math" panose="02040503050406030204" pitchFamily="18" charset="0"/>
                            <a:ea typeface="Cambria Math" panose="02040503050406030204" pitchFamily="18" charset="0"/>
                          </a:rPr>
                          <m:t>𝑋</m:t>
                        </m:r>
                      </m:sup>
                    </m:sSup>
                    <m:r>
                      <a:rPr lang="en-US" altLang="zh-CN" sz="2200" b="0" i="1" dirty="0" smtClean="0">
                        <a:solidFill>
                          <a:srgbClr val="0070C0"/>
                        </a:solidFill>
                        <a:latin typeface="Cambria Math" panose="02040503050406030204" pitchFamily="18" charset="0"/>
                        <a:ea typeface="Cambria Math" panose="02040503050406030204" pitchFamily="18" charset="0"/>
                      </a:rPr>
                      <m:t>∧</m:t>
                    </m:r>
                    <m:sSup>
                      <m:sSupPr>
                        <m:ctrlPr>
                          <a:rPr lang="en-US" altLang="zh-CN" sz="2200" i="1" dirty="0">
                            <a:solidFill>
                              <a:srgbClr val="0070C0"/>
                            </a:solidFill>
                            <a:latin typeface="Cambria Math" panose="02040503050406030204" pitchFamily="18" charset="0"/>
                            <a:ea typeface="Cambria Math" panose="02040503050406030204" pitchFamily="18" charset="0"/>
                          </a:rPr>
                        </m:ctrlPr>
                      </m:sSupPr>
                      <m:e>
                        <m:r>
                          <a:rPr lang="en-US" altLang="zh-CN" sz="2200" i="1" dirty="0">
                            <a:solidFill>
                              <a:srgbClr val="0070C0"/>
                            </a:solidFill>
                            <a:latin typeface="Cambria Math" panose="02040503050406030204" pitchFamily="18" charset="0"/>
                            <a:ea typeface="Cambria Math" panose="02040503050406030204" pitchFamily="18" charset="0"/>
                          </a:rPr>
                          <m:t>𝑚𝑖𝑛</m:t>
                        </m:r>
                      </m:e>
                      <m:sup>
                        <m:sSubSup>
                          <m:sSubSupPr>
                            <m:ctrlPr>
                              <a:rPr lang="en-US" altLang="zh-CN" sz="2200" i="1" dirty="0">
                                <a:solidFill>
                                  <a:srgbClr val="0070C0"/>
                                </a:solidFill>
                                <a:latin typeface="Cambria Math" panose="02040503050406030204" pitchFamily="18" charset="0"/>
                                <a:ea typeface="华文仿宋" panose="02010600040101010101" pitchFamily="2" charset="-122"/>
                              </a:rPr>
                            </m:ctrlPr>
                          </m:sSubSupPr>
                          <m:e>
                            <m:r>
                              <a:rPr lang="en-US" altLang="zh-CN" sz="2200" i="1" dirty="0">
                                <a:solidFill>
                                  <a:srgbClr val="0070C0"/>
                                </a:solidFill>
                                <a:latin typeface="Cambria Math" panose="02040503050406030204" pitchFamily="18" charset="0"/>
                                <a:ea typeface="华文仿宋" panose="02010600040101010101" pitchFamily="2" charset="-122"/>
                              </a:rPr>
                              <m:t>𝑁</m:t>
                            </m:r>
                          </m:e>
                          <m:sub>
                            <m:r>
                              <a:rPr lang="en-US" altLang="zh-CN" sz="2200" i="1" dirty="0">
                                <a:solidFill>
                                  <a:srgbClr val="0070C0"/>
                                </a:solidFill>
                                <a:latin typeface="Cambria Math" panose="02040503050406030204" pitchFamily="18" charset="0"/>
                                <a:ea typeface="华文仿宋" panose="02010600040101010101" pitchFamily="2" charset="-122"/>
                              </a:rPr>
                              <m:t>𝑏</m:t>
                            </m:r>
                          </m:sub>
                          <m:sup>
                            <m:r>
                              <a:rPr lang="en-US" altLang="zh-CN" sz="2200" i="1" dirty="0">
                                <a:solidFill>
                                  <a:srgbClr val="0070C0"/>
                                </a:solidFill>
                                <a:latin typeface="Cambria Math" panose="02040503050406030204" pitchFamily="18" charset="0"/>
                                <a:ea typeface="华文仿宋" panose="02010600040101010101" pitchFamily="2" charset="-122"/>
                              </a:rPr>
                              <m:t>𝑀𝑖𝑛</m:t>
                            </m:r>
                          </m:sup>
                        </m:sSubSup>
                        <m:r>
                          <a:rPr lang="en-US" altLang="zh-CN" sz="2200" i="1" dirty="0">
                            <a:solidFill>
                              <a:srgbClr val="0070C0"/>
                            </a:solidFill>
                            <a:latin typeface="Cambria Math" panose="02040503050406030204" pitchFamily="18" charset="0"/>
                            <a:ea typeface="华文仿宋" panose="02010600040101010101" pitchFamily="2" charset="-122"/>
                          </a:rPr>
                          <m:t>,</m:t>
                        </m:r>
                        <m:r>
                          <a:rPr lang="en-US" altLang="zh-CN" sz="2200" i="1" dirty="0">
                            <a:solidFill>
                              <a:srgbClr val="0070C0"/>
                            </a:solidFill>
                            <a:latin typeface="Cambria Math" panose="02040503050406030204" pitchFamily="18" charset="0"/>
                            <a:ea typeface="华文仿宋" panose="02010600040101010101" pitchFamily="2" charset="-122"/>
                          </a:rPr>
                          <m:t>𝑋</m:t>
                        </m:r>
                      </m:sup>
                    </m:sSup>
                    <m:r>
                      <a:rPr lang="en-US" altLang="zh-CN" sz="2200" i="1" dirty="0" smtClean="0">
                        <a:solidFill>
                          <a:srgbClr val="0070C0"/>
                        </a:solidFill>
                        <a:latin typeface="Cambria Math" panose="02040503050406030204" pitchFamily="18" charset="0"/>
                        <a:ea typeface="Cambria Math" panose="02040503050406030204" pitchFamily="18" charset="0"/>
                      </a:rPr>
                      <m:t>≤</m:t>
                    </m:r>
                    <m:sSup>
                      <m:sSupPr>
                        <m:ctrlPr>
                          <a:rPr lang="en-US" altLang="zh-CN" sz="2200" i="1" dirty="0">
                            <a:solidFill>
                              <a:srgbClr val="0070C0"/>
                            </a:solidFill>
                            <a:latin typeface="Cambria Math" panose="02040503050406030204" pitchFamily="18" charset="0"/>
                            <a:ea typeface="Cambria Math" panose="02040503050406030204" pitchFamily="18" charset="0"/>
                          </a:rPr>
                        </m:ctrlPr>
                      </m:sSupPr>
                      <m:e>
                        <m:r>
                          <a:rPr lang="en-US" altLang="zh-CN" sz="2200" i="1" dirty="0">
                            <a:solidFill>
                              <a:srgbClr val="0070C0"/>
                            </a:solidFill>
                            <a:latin typeface="Cambria Math" panose="02040503050406030204" pitchFamily="18" charset="0"/>
                            <a:ea typeface="Cambria Math" panose="02040503050406030204" pitchFamily="18" charset="0"/>
                          </a:rPr>
                          <m:t>𝑚𝑖𝑛</m:t>
                        </m:r>
                      </m:e>
                      <m:sup>
                        <m:r>
                          <a:rPr lang="en-US" altLang="zh-CN" sz="2200" b="0" i="1" dirty="0" smtClean="0">
                            <a:solidFill>
                              <a:srgbClr val="0070C0"/>
                            </a:solidFill>
                            <a:latin typeface="Cambria Math" panose="02040503050406030204" pitchFamily="18" charset="0"/>
                            <a:ea typeface="Cambria Math" panose="02040503050406030204" pitchFamily="18" charset="0"/>
                          </a:rPr>
                          <m:t>𝑁</m:t>
                        </m:r>
                        <m:r>
                          <a:rPr lang="en-US" altLang="zh-CN" sz="2200" i="1" dirty="0">
                            <a:solidFill>
                              <a:srgbClr val="0070C0"/>
                            </a:solidFill>
                            <a:latin typeface="Cambria Math" panose="02040503050406030204" pitchFamily="18" charset="0"/>
                            <a:ea typeface="Cambria Math" panose="02040503050406030204" pitchFamily="18" charset="0"/>
                          </a:rPr>
                          <m:t>,</m:t>
                        </m:r>
                        <m:r>
                          <a:rPr lang="en-US" altLang="zh-CN" sz="2200" i="1" dirty="0">
                            <a:solidFill>
                              <a:srgbClr val="0070C0"/>
                            </a:solidFill>
                            <a:latin typeface="Cambria Math" panose="02040503050406030204" pitchFamily="18" charset="0"/>
                            <a:ea typeface="Cambria Math" panose="02040503050406030204" pitchFamily="18" charset="0"/>
                          </a:rPr>
                          <m:t>𝑋</m:t>
                        </m:r>
                      </m:sup>
                    </m:sSup>
                  </m:oMath>
                </a14:m>
                <a:endParaRPr lang="en-US" altLang="zh-CN" sz="2200" dirty="0">
                  <a:solidFill>
                    <a:srgbClr val="0070C0"/>
                  </a:solidFill>
                  <a:latin typeface="华文仿宋" panose="02010600040101010101" pitchFamily="2" charset="-122"/>
                  <a:ea typeface="华文仿宋" panose="02010600040101010101" pitchFamily="2" charset="-122"/>
                </a:endParaRPr>
              </a:p>
            </p:txBody>
          </p:sp>
        </mc:Choice>
        <mc:Fallback xmlns="">
          <p:sp>
            <p:nvSpPr>
              <p:cNvPr id="22" name="Content Placeholder 2"/>
              <p:cNvSpPr txBox="1">
                <a:spLocks noRot="1" noChangeAspect="1" noMove="1" noResize="1" noEditPoints="1" noAdjustHandles="1" noChangeArrowheads="1" noChangeShapeType="1" noTextEdit="1"/>
              </p:cNvSpPr>
              <p:nvPr/>
            </p:nvSpPr>
            <p:spPr>
              <a:xfrm>
                <a:off x="457200" y="5426596"/>
                <a:ext cx="8567385" cy="1260704"/>
              </a:xfrm>
              <a:prstGeom prst="rect">
                <a:avLst/>
              </a:prstGeom>
              <a:blipFill rotWithShape="0">
                <a:blip r:embed="rId3"/>
                <a:stretch>
                  <a:fillRect l="-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633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randombar(horizontal)">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xEl>
                                              <p:pRg st="1" end="1"/>
                                            </p:txEl>
                                          </p:spTgt>
                                        </p:tgtEl>
                                        <p:attrNameLst>
                                          <p:attrName>style.visibility</p:attrName>
                                        </p:attrNameLst>
                                      </p:cBhvr>
                                      <p:to>
                                        <p:strVal val="visible"/>
                                      </p:to>
                                    </p:set>
                                    <p:animEffect transition="in" filter="fade">
                                      <p:cBhvr>
                                        <p:cTn id="12" dur="500"/>
                                        <p:tgtEl>
                                          <p:spTgt spid="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
                                            <p:txEl>
                                              <p:pRg st="2" end="2"/>
                                            </p:txEl>
                                          </p:spTgt>
                                        </p:tgtEl>
                                        <p:attrNameLst>
                                          <p:attrName>style.visibility</p:attrName>
                                        </p:attrNameLst>
                                      </p:cBhvr>
                                      <p:to>
                                        <p:strVal val="visible"/>
                                      </p:to>
                                    </p:set>
                                    <p:animEffect transition="in" filter="fade">
                                      <p:cBhvr>
                                        <p:cTn id="17" dur="500"/>
                                        <p:tgtEl>
                                          <p:spTgt spid="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xEl>
                                              <p:pRg st="3" end="3"/>
                                            </p:txEl>
                                          </p:spTgt>
                                        </p:tgtEl>
                                        <p:attrNameLst>
                                          <p:attrName>style.visibility</p:attrName>
                                        </p:attrNameLst>
                                      </p:cBhvr>
                                      <p:to>
                                        <p:strVal val="visible"/>
                                      </p:to>
                                    </p:set>
                                    <p:animEffect transition="in" filter="fade">
                                      <p:cBhvr>
                                        <p:cTn id="22" dur="500"/>
                                        <p:tgtEl>
                                          <p:spTgt spid="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xEl>
                                              <p:pRg st="4" end="4"/>
                                            </p:txEl>
                                          </p:spTgt>
                                        </p:tgtEl>
                                        <p:attrNameLst>
                                          <p:attrName>style.visibility</p:attrName>
                                        </p:attrNameLst>
                                      </p:cBhvr>
                                      <p:to>
                                        <p:strVal val="visible"/>
                                      </p:to>
                                    </p:set>
                                    <p:animEffect transition="in" filter="fade">
                                      <p:cBhvr>
                                        <p:cTn id="27" dur="500"/>
                                        <p:tgtEl>
                                          <p:spTgt spid="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
                                            <p:txEl>
                                              <p:pRg st="5" end="5"/>
                                            </p:txEl>
                                          </p:spTgt>
                                        </p:tgtEl>
                                        <p:attrNameLst>
                                          <p:attrName>style.visibility</p:attrName>
                                        </p:attrNameLst>
                                      </p:cBhvr>
                                      <p:to>
                                        <p:strVal val="visible"/>
                                      </p:to>
                                    </p:set>
                                    <p:animEffect transition="in" filter="fade">
                                      <p:cBhvr>
                                        <p:cTn id="32" dur="500"/>
                                        <p:tgtEl>
                                          <p:spTgt spid="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xEl>
                                              <p:pRg st="0" end="0"/>
                                            </p:txEl>
                                          </p:spTgt>
                                        </p:tgtEl>
                                        <p:attrNameLst>
                                          <p:attrName>style.visibility</p:attrName>
                                        </p:attrNameLst>
                                      </p:cBhvr>
                                      <p:to>
                                        <p:strVal val="visible"/>
                                      </p:to>
                                    </p:set>
                                    <p:animEffect transition="in" filter="fade">
                                      <p:cBhvr>
                                        <p:cTn id="37" dur="500"/>
                                        <p:tgtEl>
                                          <p:spTgt spid="6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
                                            <p:txEl>
                                              <p:pRg st="1" end="1"/>
                                            </p:txEl>
                                          </p:spTgt>
                                        </p:tgtEl>
                                        <p:attrNameLst>
                                          <p:attrName>style.visibility</p:attrName>
                                        </p:attrNameLst>
                                      </p:cBhvr>
                                      <p:to>
                                        <p:strVal val="visible"/>
                                      </p:to>
                                    </p:set>
                                    <p:animEffect transition="in" filter="fade">
                                      <p:cBhvr>
                                        <p:cTn id="42" dur="500"/>
                                        <p:tgtEl>
                                          <p:spTgt spid="60">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0">
                                            <p:txEl>
                                              <p:pRg st="2" end="2"/>
                                            </p:txEl>
                                          </p:spTgt>
                                        </p:tgtEl>
                                        <p:attrNameLst>
                                          <p:attrName>style.visibility</p:attrName>
                                        </p:attrNameLst>
                                      </p:cBhvr>
                                      <p:to>
                                        <p:strVal val="visible"/>
                                      </p:to>
                                    </p:set>
                                    <p:animEffect transition="in" filter="fade">
                                      <p:cBhvr>
                                        <p:cTn id="45" dur="500"/>
                                        <p:tgtEl>
                                          <p:spTgt spid="60">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2">
                                            <p:txEl>
                                              <p:pRg st="0" end="0"/>
                                            </p:txEl>
                                          </p:spTgt>
                                        </p:tgtEl>
                                        <p:attrNameLst>
                                          <p:attrName>style.visibility</p:attrName>
                                        </p:attrNameLst>
                                      </p:cBhvr>
                                      <p:to>
                                        <p:strVal val="visible"/>
                                      </p:to>
                                    </p:set>
                                    <p:animEffect transition="in" filter="fade">
                                      <p:cBhvr>
                                        <p:cTn id="50" dur="500"/>
                                        <p:tgtEl>
                                          <p:spTgt spid="62">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xEl>
                                              <p:pRg st="1" end="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xEl>
                                              <p:pRg st="2" end="2"/>
                                            </p:txEl>
                                          </p:spTgt>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ppt_x"/>
                                          </p:val>
                                        </p:tav>
                                        <p:tav tm="100000">
                                          <p:val>
                                            <p:strVal val="#ppt_x"/>
                                          </p:val>
                                        </p:tav>
                                      </p:tavLst>
                                    </p:anim>
                                    <p:anim calcmode="lin" valueType="num">
                                      <p:cBhvr additive="base">
                                        <p:cTn id="6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24116"/>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976139"/>
            <a:ext cx="7905751" cy="5462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buFont typeface="Wingdings" panose="05000000000000000000" pitchFamily="2" charset="2"/>
              <a:buChar char="Ø"/>
              <a:defRPr/>
            </a:pPr>
            <a:r>
              <a:rPr lang="en-US" altLang="zh-CN" sz="2400" dirty="0">
                <a:solidFill>
                  <a:srgbClr val="0070C0"/>
                </a:solidFill>
                <a:latin typeface="Times New Roman" panose="02020603050405020304" pitchFamily="18" charset="0"/>
                <a:ea typeface="黑体" panose="02010609060101010101" pitchFamily="49" charset="-122"/>
              </a:rPr>
              <a:t>MRA</a:t>
            </a:r>
            <a:r>
              <a:rPr lang="zh-CN" altLang="en-US" sz="2400" dirty="0">
                <a:solidFill>
                  <a:srgbClr val="0070C0"/>
                </a:solidFill>
                <a:latin typeface="Times New Roman" panose="02020603050405020304" pitchFamily="18" charset="0"/>
                <a:ea typeface="黑体" panose="02010609060101010101" pitchFamily="49" charset="-122"/>
              </a:rPr>
              <a:t>树聚集分析处理</a:t>
            </a:r>
            <a:r>
              <a:rPr lang="en-US" altLang="zh-CN" sz="2400" dirty="0">
                <a:solidFill>
                  <a:srgbClr val="0070C0"/>
                </a:solidFill>
                <a:latin typeface="Times New Roman" panose="02020603050405020304" pitchFamily="18" charset="0"/>
                <a:ea typeface="黑体" panose="02010609060101010101" pitchFamily="49" charset="-122"/>
              </a:rPr>
              <a:t>COUNT(SUM)</a:t>
            </a: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聚集索引</a:t>
              </a:r>
            </a:p>
          </p:txBody>
        </p:sp>
        <p:sp>
          <p:nvSpPr>
            <p:cNvPr id="103" name="矩形 102">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Rectangle 8"/>
          <p:cNvSpPr>
            <a:spLocks noChangeArrowheads="1"/>
          </p:cNvSpPr>
          <p:nvPr/>
        </p:nvSpPr>
        <p:spPr bwMode="auto">
          <a:xfrm>
            <a:off x="7620000" y="1790520"/>
            <a:ext cx="990600" cy="13716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3" name="Rectangle 9"/>
          <p:cNvSpPr>
            <a:spLocks noChangeArrowheads="1"/>
          </p:cNvSpPr>
          <p:nvPr/>
        </p:nvSpPr>
        <p:spPr bwMode="auto">
          <a:xfrm>
            <a:off x="6019800" y="4305120"/>
            <a:ext cx="990600" cy="13716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4" name="Rectangle 5"/>
          <p:cNvSpPr>
            <a:spLocks noChangeArrowheads="1"/>
          </p:cNvSpPr>
          <p:nvPr/>
        </p:nvSpPr>
        <p:spPr bwMode="auto">
          <a:xfrm>
            <a:off x="6477000" y="2552520"/>
            <a:ext cx="1828800" cy="2514600"/>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5" name="Rectangle 6"/>
          <p:cNvSpPr>
            <a:spLocks noChangeArrowheads="1"/>
          </p:cNvSpPr>
          <p:nvPr/>
        </p:nvSpPr>
        <p:spPr bwMode="auto">
          <a:xfrm>
            <a:off x="6705600" y="2857320"/>
            <a:ext cx="762000" cy="9906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6" name="Rectangle 7"/>
          <p:cNvSpPr>
            <a:spLocks noChangeArrowheads="1"/>
          </p:cNvSpPr>
          <p:nvPr/>
        </p:nvSpPr>
        <p:spPr bwMode="auto">
          <a:xfrm>
            <a:off x="7391400" y="3924120"/>
            <a:ext cx="762000" cy="9906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7" name="Text Box 10"/>
          <p:cNvSpPr txBox="1">
            <a:spLocks noChangeArrowheads="1"/>
          </p:cNvSpPr>
          <p:nvPr/>
        </p:nvSpPr>
        <p:spPr bwMode="auto">
          <a:xfrm>
            <a:off x="6518366" y="5263454"/>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10</a:t>
            </a:r>
            <a:endParaRPr lang="en-US" altLang="zh-CN">
              <a:solidFill>
                <a:prstClr val="black"/>
              </a:solidFill>
              <a:latin typeface="Calibri"/>
              <a:ea typeface="宋体" panose="02010600030101010101" pitchFamily="2" charset="-122"/>
            </a:endParaRPr>
          </a:p>
        </p:txBody>
      </p:sp>
      <p:sp>
        <p:nvSpPr>
          <p:cNvPr id="28" name="Text Box 11"/>
          <p:cNvSpPr txBox="1">
            <a:spLocks noChangeArrowheads="1"/>
          </p:cNvSpPr>
          <p:nvPr/>
        </p:nvSpPr>
        <p:spPr bwMode="auto">
          <a:xfrm>
            <a:off x="6400800" y="4516843"/>
            <a:ext cx="762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defRPr/>
            </a:pPr>
            <a:r>
              <a:rPr lang="en-US" altLang="zh-CN" sz="1600" b="1">
                <a:solidFill>
                  <a:prstClr val="black"/>
                </a:solidFill>
                <a:latin typeface="Arial" panose="020B0604020202020204" pitchFamily="34" charset="0"/>
                <a:ea typeface="宋体" panose="02010600030101010101" pitchFamily="2" charset="-122"/>
              </a:rPr>
              <a:t>20%</a:t>
            </a:r>
            <a:endParaRPr lang="en-US" altLang="zh-CN" sz="1600">
              <a:solidFill>
                <a:prstClr val="black"/>
              </a:solidFill>
              <a:latin typeface="Calibri"/>
              <a:ea typeface="宋体" panose="02010600030101010101" pitchFamily="2" charset="-122"/>
            </a:endParaRPr>
          </a:p>
        </p:txBody>
      </p:sp>
      <p:sp>
        <p:nvSpPr>
          <p:cNvPr id="29" name="Text Box 12"/>
          <p:cNvSpPr txBox="1">
            <a:spLocks noChangeArrowheads="1"/>
          </p:cNvSpPr>
          <p:nvPr/>
        </p:nvSpPr>
        <p:spPr bwMode="auto">
          <a:xfrm>
            <a:off x="7620000" y="2703919"/>
            <a:ext cx="762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defRPr/>
            </a:pPr>
            <a:r>
              <a:rPr lang="en-US" altLang="zh-CN" sz="1600" b="1">
                <a:solidFill>
                  <a:prstClr val="black"/>
                </a:solidFill>
                <a:latin typeface="Arial" panose="020B0604020202020204" pitchFamily="34" charset="0"/>
                <a:ea typeface="宋体" panose="02010600030101010101" pitchFamily="2" charset="-122"/>
              </a:rPr>
              <a:t>25%</a:t>
            </a:r>
            <a:endParaRPr lang="en-US" altLang="zh-CN" sz="1600">
              <a:solidFill>
                <a:prstClr val="black"/>
              </a:solidFill>
              <a:latin typeface="Calibri"/>
              <a:ea typeface="宋体" panose="02010600030101010101" pitchFamily="2" charset="-122"/>
            </a:endParaRPr>
          </a:p>
        </p:txBody>
      </p:sp>
      <p:sp>
        <p:nvSpPr>
          <p:cNvPr id="30" name="Text Box 13"/>
          <p:cNvSpPr txBox="1">
            <a:spLocks noChangeArrowheads="1"/>
          </p:cNvSpPr>
          <p:nvPr/>
        </p:nvSpPr>
        <p:spPr bwMode="auto">
          <a:xfrm>
            <a:off x="8181892" y="198685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8</a:t>
            </a:r>
            <a:endParaRPr lang="en-US" altLang="zh-CN">
              <a:solidFill>
                <a:prstClr val="black"/>
              </a:solidFill>
              <a:latin typeface="Calibri"/>
              <a:ea typeface="宋体" panose="02010600030101010101" pitchFamily="2" charset="-122"/>
            </a:endParaRPr>
          </a:p>
        </p:txBody>
      </p:sp>
      <p:sp>
        <p:nvSpPr>
          <p:cNvPr id="31" name="Text Box 14"/>
          <p:cNvSpPr txBox="1">
            <a:spLocks noChangeArrowheads="1"/>
          </p:cNvSpPr>
          <p:nvPr/>
        </p:nvSpPr>
        <p:spPr bwMode="auto">
          <a:xfrm>
            <a:off x="7716753" y="404425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schemeClr val="bg1"/>
                </a:solidFill>
                <a:latin typeface="Arial" panose="020B0604020202020204" pitchFamily="34" charset="0"/>
                <a:ea typeface="宋体" panose="02010600030101010101" pitchFamily="2" charset="-122"/>
              </a:rPr>
              <a:t>6</a:t>
            </a:r>
            <a:endParaRPr lang="en-US" altLang="zh-CN">
              <a:solidFill>
                <a:schemeClr val="bg1"/>
              </a:solidFill>
              <a:latin typeface="Calibri"/>
              <a:ea typeface="宋体" panose="02010600030101010101" pitchFamily="2" charset="-122"/>
            </a:endParaRPr>
          </a:p>
        </p:txBody>
      </p:sp>
      <p:sp>
        <p:nvSpPr>
          <p:cNvPr id="32" name="Text Box 15"/>
          <p:cNvSpPr txBox="1">
            <a:spLocks noChangeArrowheads="1"/>
          </p:cNvSpPr>
          <p:nvPr/>
        </p:nvSpPr>
        <p:spPr bwMode="auto">
          <a:xfrm>
            <a:off x="7030953" y="297745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dirty="0">
                <a:solidFill>
                  <a:schemeClr val="bg1"/>
                </a:solidFill>
                <a:latin typeface="Arial" panose="020B0604020202020204" pitchFamily="34" charset="0"/>
                <a:ea typeface="宋体" panose="02010600030101010101" pitchFamily="2" charset="-122"/>
              </a:rPr>
              <a:t>9</a:t>
            </a:r>
            <a:endParaRPr lang="en-US" altLang="zh-CN" dirty="0">
              <a:solidFill>
                <a:schemeClr val="bg1"/>
              </a:solidFill>
              <a:latin typeface="Calibri"/>
              <a:ea typeface="宋体" panose="02010600030101010101" pitchFamily="2" charset="-122"/>
            </a:endParaRPr>
          </a:p>
        </p:txBody>
      </p:sp>
      <p:sp>
        <p:nvSpPr>
          <p:cNvPr id="33" name="Text Box 17"/>
          <p:cNvSpPr txBox="1">
            <a:spLocks noChangeArrowheads="1"/>
          </p:cNvSpPr>
          <p:nvPr/>
        </p:nvSpPr>
        <p:spPr bwMode="auto">
          <a:xfrm>
            <a:off x="914403" y="1549142"/>
            <a:ext cx="3360343"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defRPr/>
            </a:pPr>
            <a:r>
              <a:rPr lang="zh-CN" altLang="en-US" sz="2000" u="sng" dirty="0">
                <a:solidFill>
                  <a:prstClr val="black"/>
                </a:solidFill>
                <a:latin typeface="Arial" panose="020B0604020202020204" pitchFamily="34" charset="0"/>
                <a:ea typeface="宋体" panose="02010600030101010101" pitchFamily="2" charset="-122"/>
              </a:rPr>
              <a:t>置信区间</a:t>
            </a:r>
            <a:endParaRPr lang="en-US" altLang="zh-CN" sz="2000" b="1" dirty="0">
              <a:solidFill>
                <a:prstClr val="black"/>
              </a:solidFill>
              <a:latin typeface="Arial" panose="020B0604020202020204" pitchFamily="34" charset="0"/>
              <a:ea typeface="宋体" panose="02010600030101010101" pitchFamily="2" charset="-122"/>
            </a:endParaRPr>
          </a:p>
          <a:p>
            <a:pPr>
              <a:spcBef>
                <a:spcPct val="50000"/>
              </a:spcBef>
              <a:defRPr/>
            </a:pPr>
            <a:r>
              <a:rPr lang="en-US" altLang="zh-CN" sz="2000" b="1" dirty="0" err="1">
                <a:solidFill>
                  <a:prstClr val="black"/>
                </a:solidFill>
                <a:latin typeface="Arial" panose="020B0604020202020204" pitchFamily="34" charset="0"/>
                <a:ea typeface="宋体" panose="02010600030101010101" pitchFamily="2" charset="-122"/>
              </a:rPr>
              <a:t>count</a:t>
            </a:r>
            <a:r>
              <a:rPr lang="en-US" altLang="zh-CN" sz="2000" b="1" baseline="30000" dirty="0" err="1">
                <a:solidFill>
                  <a:prstClr val="black"/>
                </a:solidFill>
                <a:latin typeface="Arial" panose="020B0604020202020204" pitchFamily="34" charset="0"/>
                <a:ea typeface="宋体" panose="02010600030101010101" pitchFamily="2" charset="-122"/>
              </a:rPr>
              <a:t>NC</a:t>
            </a:r>
            <a:r>
              <a:rPr lang="en-US" altLang="zh-CN" sz="2000" b="1" dirty="0">
                <a:solidFill>
                  <a:prstClr val="black"/>
                </a:solidFill>
                <a:latin typeface="Arial" panose="020B0604020202020204" pitchFamily="34" charset="0"/>
                <a:ea typeface="宋体" panose="02010600030101010101" pitchFamily="2" charset="-122"/>
              </a:rPr>
              <a:t> </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a:t>
            </a:r>
            <a:r>
              <a:rPr lang="en-US" altLang="zh-CN" sz="2000" dirty="0">
                <a:solidFill>
                  <a:prstClr val="black"/>
                </a:solidFill>
                <a:latin typeface="Arial" panose="020B0604020202020204" pitchFamily="34" charset="0"/>
                <a:ea typeface="宋体" panose="02010600030101010101" pitchFamily="2" charset="-122"/>
              </a:rPr>
              <a:t>9+6 = 15</a:t>
            </a:r>
            <a:endParaRPr lang="en-US" altLang="zh-CN" sz="2000" b="1" dirty="0">
              <a:solidFill>
                <a:prstClr val="black"/>
              </a:solidFill>
              <a:latin typeface="Arial" panose="020B0604020202020204" pitchFamily="34" charset="0"/>
              <a:ea typeface="宋体" panose="02010600030101010101" pitchFamily="2" charset="-122"/>
            </a:endParaRPr>
          </a:p>
          <a:p>
            <a:pPr>
              <a:spcBef>
                <a:spcPct val="50000"/>
              </a:spcBef>
              <a:defRPr/>
            </a:pPr>
            <a:r>
              <a:rPr lang="en-US" altLang="zh-CN" sz="2000" b="1" dirty="0" err="1">
                <a:solidFill>
                  <a:prstClr val="black"/>
                </a:solidFill>
                <a:latin typeface="Arial" panose="020B0604020202020204" pitchFamily="34" charset="0"/>
                <a:ea typeface="宋体" panose="02010600030101010101" pitchFamily="2" charset="-122"/>
              </a:rPr>
              <a:t>count</a:t>
            </a:r>
            <a:r>
              <a:rPr lang="en-US" altLang="zh-CN" sz="2000" b="1" baseline="30000" dirty="0" err="1">
                <a:solidFill>
                  <a:prstClr val="black"/>
                </a:solidFill>
                <a:latin typeface="Arial" panose="020B0604020202020204" pitchFamily="34" charset="0"/>
                <a:ea typeface="宋体" panose="02010600030101010101" pitchFamily="2" charset="-122"/>
              </a:rPr>
              <a:t>NP</a:t>
            </a:r>
            <a:r>
              <a:rPr lang="en-US" altLang="zh-CN" sz="2000" dirty="0">
                <a:solidFill>
                  <a:prstClr val="black"/>
                </a:solidFill>
                <a:latin typeface="Arial" panose="020B0604020202020204" pitchFamily="34" charset="0"/>
                <a:ea typeface="宋体" panose="02010600030101010101" pitchFamily="2" charset="-122"/>
              </a:rPr>
              <a:t> = 8+10 = 18</a:t>
            </a:r>
          </a:p>
          <a:p>
            <a:pPr>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L</a:t>
            </a:r>
            <a:r>
              <a:rPr lang="en-US" altLang="zh-CN" sz="2000" dirty="0">
                <a:solidFill>
                  <a:prstClr val="black"/>
                </a:solidFill>
                <a:latin typeface="Arial" panose="020B0604020202020204" pitchFamily="34" charset="0"/>
                <a:ea typeface="宋体" panose="02010600030101010101" pitchFamily="2" charset="-122"/>
              </a:rPr>
              <a:t> = </a:t>
            </a:r>
            <a:r>
              <a:rPr lang="en-US" altLang="zh-CN" sz="2000" b="1" dirty="0" err="1">
                <a:solidFill>
                  <a:prstClr val="black"/>
                </a:solidFill>
                <a:latin typeface="Arial" panose="020B0604020202020204" pitchFamily="34" charset="0"/>
                <a:ea typeface="宋体" panose="02010600030101010101" pitchFamily="2" charset="-122"/>
              </a:rPr>
              <a:t>count</a:t>
            </a:r>
            <a:r>
              <a:rPr lang="en-US" altLang="zh-CN" sz="2000" b="1" baseline="30000" dirty="0" err="1">
                <a:solidFill>
                  <a:prstClr val="black"/>
                </a:solidFill>
                <a:latin typeface="Arial" panose="020B0604020202020204" pitchFamily="34" charset="0"/>
                <a:ea typeface="宋体" panose="02010600030101010101" pitchFamily="2" charset="-122"/>
              </a:rPr>
              <a:t>NC</a:t>
            </a:r>
            <a:r>
              <a:rPr lang="en-US" altLang="zh-CN" sz="2000" b="1" baseline="30000" dirty="0">
                <a:solidFill>
                  <a:prstClr val="black"/>
                </a:solidFill>
                <a:latin typeface="Arial" panose="020B0604020202020204" pitchFamily="34" charset="0"/>
                <a:ea typeface="宋体" panose="02010600030101010101" pitchFamily="2" charset="-122"/>
              </a:rPr>
              <a:t> </a:t>
            </a:r>
            <a:r>
              <a:rPr lang="en-US" altLang="zh-CN" sz="2000" dirty="0">
                <a:solidFill>
                  <a:prstClr val="black"/>
                </a:solidFill>
                <a:latin typeface="Arial" panose="020B0604020202020204" pitchFamily="34" charset="0"/>
                <a:ea typeface="宋体" panose="02010600030101010101" pitchFamily="2" charset="-122"/>
              </a:rPr>
              <a:t>= 15</a:t>
            </a:r>
          </a:p>
          <a:p>
            <a:pPr>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H</a:t>
            </a:r>
            <a:r>
              <a:rPr lang="en-US" altLang="zh-CN" sz="2000" dirty="0">
                <a:solidFill>
                  <a:prstClr val="black"/>
                </a:solidFill>
                <a:latin typeface="Arial" panose="020B0604020202020204" pitchFamily="34" charset="0"/>
                <a:ea typeface="宋体" panose="02010600030101010101" pitchFamily="2" charset="-122"/>
              </a:rPr>
              <a:t> = </a:t>
            </a:r>
            <a:r>
              <a:rPr lang="en-US" altLang="zh-CN" sz="2000" b="1" dirty="0" err="1">
                <a:solidFill>
                  <a:prstClr val="black"/>
                </a:solidFill>
                <a:latin typeface="Arial" panose="020B0604020202020204" pitchFamily="34" charset="0"/>
                <a:ea typeface="宋体" panose="02010600030101010101" pitchFamily="2" charset="-122"/>
              </a:rPr>
              <a:t>count</a:t>
            </a:r>
            <a:r>
              <a:rPr lang="en-US" altLang="zh-CN" sz="2000" b="1" baseline="30000" dirty="0" err="1">
                <a:solidFill>
                  <a:prstClr val="black"/>
                </a:solidFill>
                <a:latin typeface="Arial" panose="020B0604020202020204" pitchFamily="34" charset="0"/>
                <a:ea typeface="宋体" panose="02010600030101010101" pitchFamily="2" charset="-122"/>
              </a:rPr>
              <a:t>NC</a:t>
            </a:r>
            <a:r>
              <a:rPr lang="en-US" altLang="zh-CN" sz="2000" b="1" baseline="30000" dirty="0">
                <a:solidFill>
                  <a:prstClr val="black"/>
                </a:solidFill>
                <a:latin typeface="Arial" panose="020B0604020202020204" pitchFamily="34" charset="0"/>
                <a:ea typeface="宋体" panose="02010600030101010101" pitchFamily="2" charset="-122"/>
              </a:rPr>
              <a:t> </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err="1">
                <a:solidFill>
                  <a:prstClr val="black"/>
                </a:solidFill>
                <a:latin typeface="Arial" panose="020B0604020202020204" pitchFamily="34" charset="0"/>
                <a:ea typeface="宋体" panose="02010600030101010101" pitchFamily="2" charset="-122"/>
              </a:rPr>
              <a:t>count</a:t>
            </a:r>
            <a:r>
              <a:rPr lang="en-US" altLang="zh-CN" sz="2000" b="1" baseline="30000" dirty="0" err="1">
                <a:solidFill>
                  <a:prstClr val="black"/>
                </a:solidFill>
                <a:latin typeface="Arial" panose="020B0604020202020204" pitchFamily="34" charset="0"/>
                <a:ea typeface="宋体" panose="02010600030101010101" pitchFamily="2" charset="-122"/>
              </a:rPr>
              <a:t>NP</a:t>
            </a:r>
            <a:r>
              <a:rPr lang="en-US" altLang="zh-CN" sz="2000" b="1" baseline="30000" dirty="0">
                <a:solidFill>
                  <a:prstClr val="black"/>
                </a:solidFill>
                <a:latin typeface="Arial" panose="020B0604020202020204" pitchFamily="34" charset="0"/>
                <a:ea typeface="宋体" panose="02010600030101010101" pitchFamily="2" charset="-122"/>
              </a:rPr>
              <a:t> </a:t>
            </a:r>
            <a:r>
              <a:rPr lang="en-US" altLang="zh-CN" sz="2000" dirty="0">
                <a:solidFill>
                  <a:prstClr val="black"/>
                </a:solidFill>
                <a:latin typeface="Arial" panose="020B0604020202020204" pitchFamily="34" charset="0"/>
                <a:ea typeface="宋体" panose="02010600030101010101" pitchFamily="2" charset="-122"/>
              </a:rPr>
              <a:t>= 33</a:t>
            </a:r>
          </a:p>
          <a:p>
            <a:pPr>
              <a:spcBef>
                <a:spcPct val="50000"/>
              </a:spcBef>
              <a:defRPr/>
            </a:pPr>
            <a:r>
              <a:rPr lang="zh-CN" altLang="en-US" sz="2000" dirty="0">
                <a:solidFill>
                  <a:prstClr val="black"/>
                </a:solidFill>
                <a:latin typeface="Arial" panose="020B0604020202020204" pitchFamily="34" charset="0"/>
                <a:ea typeface="宋体" panose="02010600030101010101" pitchFamily="2" charset="-122"/>
              </a:rPr>
              <a:t>因此</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I</a:t>
            </a:r>
            <a:r>
              <a:rPr lang="en-US" altLang="zh-CN" sz="2000" dirty="0">
                <a:solidFill>
                  <a:prstClr val="black"/>
                </a:solidFill>
                <a:latin typeface="Arial" panose="020B0604020202020204" pitchFamily="34" charset="0"/>
                <a:ea typeface="宋体" panose="02010600030101010101" pitchFamily="2" charset="-122"/>
              </a:rPr>
              <a:t> = [15, 33]</a:t>
            </a:r>
          </a:p>
        </p:txBody>
      </p:sp>
      <p:sp>
        <p:nvSpPr>
          <p:cNvPr id="34" name="Text Box 18"/>
          <p:cNvSpPr txBox="1">
            <a:spLocks noChangeArrowheads="1"/>
          </p:cNvSpPr>
          <p:nvPr/>
        </p:nvSpPr>
        <p:spPr bwMode="auto">
          <a:xfrm>
            <a:off x="914403" y="3981901"/>
            <a:ext cx="4520981" cy="2200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defRPr/>
            </a:pPr>
            <a:endParaRPr lang="en-US" altLang="zh-CN" sz="2000" dirty="0">
              <a:solidFill>
                <a:prstClr val="black"/>
              </a:solidFill>
              <a:latin typeface="Arial" panose="020B0604020202020204" pitchFamily="34" charset="0"/>
              <a:ea typeface="宋体" panose="02010600030101010101" pitchFamily="2" charset="-122"/>
            </a:endParaRPr>
          </a:p>
          <a:p>
            <a:pPr>
              <a:spcBef>
                <a:spcPct val="50000"/>
              </a:spcBef>
              <a:defRPr/>
            </a:pPr>
            <a:r>
              <a:rPr lang="zh-CN" altLang="en-US" sz="2000" u="sng" dirty="0">
                <a:solidFill>
                  <a:prstClr val="black"/>
                </a:solidFill>
                <a:latin typeface="Arial" panose="020B0604020202020204" pitchFamily="34" charset="0"/>
                <a:ea typeface="宋体" panose="02010600030101010101" pitchFamily="2" charset="-122"/>
              </a:rPr>
              <a:t>估计值</a:t>
            </a:r>
            <a:endParaRPr lang="en-US" altLang="zh-CN" sz="2000" u="sng" dirty="0">
              <a:solidFill>
                <a:prstClr val="black"/>
              </a:solidFill>
              <a:latin typeface="Arial" panose="020B0604020202020204" pitchFamily="34" charset="0"/>
              <a:ea typeface="宋体" panose="02010600030101010101" pitchFamily="2" charset="-122"/>
            </a:endParaRPr>
          </a:p>
          <a:p>
            <a:pPr>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E</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err="1">
                <a:solidFill>
                  <a:prstClr val="black"/>
                </a:solidFill>
                <a:latin typeface="Arial" panose="020B0604020202020204" pitchFamily="34" charset="0"/>
                <a:ea typeface="宋体" panose="02010600030101010101" pitchFamily="2" charset="-122"/>
              </a:rPr>
              <a:t>count</a:t>
            </a:r>
            <a:r>
              <a:rPr lang="en-US" altLang="zh-CN" sz="2000" b="1" baseline="30000" dirty="0" err="1">
                <a:solidFill>
                  <a:prstClr val="black"/>
                </a:solidFill>
                <a:latin typeface="Arial" panose="020B0604020202020204" pitchFamily="34" charset="0"/>
                <a:ea typeface="宋体" panose="02010600030101010101" pitchFamily="2" charset="-122"/>
              </a:rPr>
              <a:t>Q</a:t>
            </a:r>
            <a:r>
              <a:rPr lang="en-US" altLang="zh-CN" sz="2000" dirty="0">
                <a:solidFill>
                  <a:prstClr val="black"/>
                </a:solidFill>
                <a:latin typeface="Arial" panose="020B0604020202020204" pitchFamily="34" charset="0"/>
                <a:ea typeface="宋体" panose="02010600030101010101" pitchFamily="2" charset="-122"/>
              </a:rPr>
              <a:t>) = </a:t>
            </a:r>
            <a:r>
              <a:rPr lang="en-US" altLang="zh-CN" sz="2000" b="1" dirty="0">
                <a:solidFill>
                  <a:prstClr val="black"/>
                </a:solidFill>
                <a:latin typeface="Arial" panose="020B0604020202020204" pitchFamily="34" charset="0"/>
                <a:ea typeface="宋体" panose="02010600030101010101" pitchFamily="2" charset="-122"/>
              </a:rPr>
              <a:t>L </a:t>
            </a:r>
            <a:r>
              <a:rPr lang="en-US" altLang="zh-CN" sz="2000" dirty="0">
                <a:solidFill>
                  <a:prstClr val="black"/>
                </a:solidFill>
                <a:latin typeface="Arial" panose="020B0604020202020204" pitchFamily="34" charset="0"/>
                <a:ea typeface="宋体" panose="02010600030101010101" pitchFamily="2" charset="-122"/>
              </a:rPr>
              <a:t>+ 0.25</a:t>
            </a:r>
            <a:r>
              <a:rPr lang="en-US" altLang="zh-CN" sz="2000" b="1" dirty="0">
                <a:solidFill>
                  <a:prstClr val="black"/>
                </a:solidFill>
                <a:latin typeface="Arial" panose="020B0604020202020204" pitchFamily="34" charset="0"/>
                <a:ea typeface="宋体" panose="02010600030101010101" pitchFamily="2" charset="-122"/>
                <a:sym typeface="Symbol" panose="05050102010706020507" pitchFamily="18" charset="2"/>
              </a:rPr>
              <a:t></a:t>
            </a:r>
            <a:r>
              <a:rPr lang="en-US" altLang="zh-CN" sz="2000" dirty="0">
                <a:solidFill>
                  <a:prstClr val="black"/>
                </a:solidFill>
                <a:latin typeface="Arial" panose="020B0604020202020204" pitchFamily="34" charset="0"/>
                <a:ea typeface="宋体" panose="02010600030101010101" pitchFamily="2" charset="-122"/>
                <a:sym typeface="Symbol" panose="05050102010706020507" pitchFamily="18" charset="2"/>
              </a:rPr>
              <a:t>8 + 0.2</a:t>
            </a:r>
            <a:r>
              <a:rPr lang="en-US" altLang="zh-CN" sz="2000" b="1" dirty="0">
                <a:solidFill>
                  <a:prstClr val="black"/>
                </a:solidFill>
                <a:latin typeface="Arial" panose="020B0604020202020204" pitchFamily="34" charset="0"/>
                <a:ea typeface="宋体" panose="02010600030101010101" pitchFamily="2" charset="-122"/>
                <a:sym typeface="Symbol" panose="05050102010706020507" pitchFamily="18" charset="2"/>
              </a:rPr>
              <a:t></a:t>
            </a:r>
            <a:r>
              <a:rPr lang="en-US" altLang="zh-CN" sz="2000" dirty="0">
                <a:solidFill>
                  <a:prstClr val="black"/>
                </a:solidFill>
                <a:latin typeface="Arial" panose="020B0604020202020204" pitchFamily="34" charset="0"/>
                <a:ea typeface="宋体" panose="02010600030101010101" pitchFamily="2" charset="-122"/>
                <a:sym typeface="Symbol" panose="05050102010706020507" pitchFamily="18" charset="2"/>
              </a:rPr>
              <a:t>10 = 19</a:t>
            </a:r>
            <a:endParaRPr lang="en-US" altLang="zh-CN" sz="2000" dirty="0">
              <a:solidFill>
                <a:prstClr val="black"/>
              </a:solidFill>
              <a:latin typeface="Arial" panose="020B0604020202020204" pitchFamily="34" charset="0"/>
              <a:ea typeface="宋体" panose="02010600030101010101" pitchFamily="2" charset="-122"/>
            </a:endParaRPr>
          </a:p>
          <a:p>
            <a:pPr>
              <a:spcBef>
                <a:spcPct val="50000"/>
              </a:spcBef>
              <a:defRPr/>
            </a:pPr>
            <a:endParaRPr lang="en-US" altLang="zh-CN" sz="2000" dirty="0">
              <a:solidFill>
                <a:prstClr val="black"/>
              </a:solidFill>
              <a:latin typeface="Arial" panose="020B0604020202020204" pitchFamily="34" charset="0"/>
              <a:ea typeface="宋体" panose="02010600030101010101" pitchFamily="2" charset="-122"/>
            </a:endParaRPr>
          </a:p>
          <a:p>
            <a:pPr>
              <a:spcBef>
                <a:spcPct val="50000"/>
              </a:spcBef>
              <a:defRPr/>
            </a:pPr>
            <a:endParaRPr lang="en-US" altLang="zh-CN" dirty="0">
              <a:solidFill>
                <a:prstClr val="black"/>
              </a:solidFill>
              <a:latin typeface="Calibri"/>
              <a:ea typeface="宋体" panose="02010600030101010101" pitchFamily="2" charset="-122"/>
            </a:endParaRPr>
          </a:p>
        </p:txBody>
      </p:sp>
      <p:sp>
        <p:nvSpPr>
          <p:cNvPr id="37" name="Text Box 20"/>
          <p:cNvSpPr txBox="1">
            <a:spLocks noChangeArrowheads="1"/>
          </p:cNvSpPr>
          <p:nvPr/>
        </p:nvSpPr>
        <p:spPr bwMode="auto">
          <a:xfrm>
            <a:off x="914400" y="5376690"/>
            <a:ext cx="5562600" cy="862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defRPr/>
            </a:pPr>
            <a:r>
              <a:rPr lang="zh-CN" altLang="en-US" sz="2000" u="sng" dirty="0">
                <a:solidFill>
                  <a:prstClr val="black"/>
                </a:solidFill>
                <a:latin typeface="Arial" panose="020B0604020202020204" pitchFamily="34" charset="0"/>
                <a:ea typeface="宋体" panose="02010600030101010101" pitchFamily="2" charset="-122"/>
              </a:rPr>
              <a:t>遍历策略</a:t>
            </a:r>
            <a:endParaRPr lang="en-US" altLang="zh-CN" sz="2000" u="sng" dirty="0">
              <a:solidFill>
                <a:prstClr val="black"/>
              </a:solidFill>
              <a:latin typeface="Arial" panose="020B0604020202020204" pitchFamily="34" charset="0"/>
              <a:ea typeface="宋体" panose="02010600030101010101" pitchFamily="2" charset="-122"/>
            </a:endParaRPr>
          </a:p>
          <a:p>
            <a:pPr>
              <a:spcBef>
                <a:spcPct val="50000"/>
              </a:spcBef>
              <a:defRPr/>
            </a:pPr>
            <a:r>
              <a:rPr lang="zh-CN" altLang="en-US" sz="2000" dirty="0">
                <a:solidFill>
                  <a:prstClr val="black"/>
                </a:solidFill>
                <a:latin typeface="Arial" panose="020B0604020202020204" pitchFamily="34" charset="0"/>
                <a:ea typeface="宋体" panose="02010600030101010101" pitchFamily="2" charset="-122"/>
              </a:rPr>
              <a:t>优先选择</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N </a:t>
            </a:r>
            <a:r>
              <a:rPr lang="en-US" altLang="zh-CN" sz="2000" b="1" dirty="0">
                <a:solidFill>
                  <a:prstClr val="black"/>
                </a:solidFill>
                <a:latin typeface="Arial" panose="020B0604020202020204" pitchFamily="34" charset="0"/>
                <a:ea typeface="宋体" panose="02010600030101010101" pitchFamily="2" charset="-122"/>
                <a:sym typeface="Symbol" panose="05050102010706020507" pitchFamily="18" charset="2"/>
              </a:rPr>
              <a:t> NP</a:t>
            </a:r>
            <a:r>
              <a:rPr lang="en-US" altLang="zh-CN" sz="2000" dirty="0">
                <a:solidFill>
                  <a:prstClr val="black"/>
                </a:solidFill>
                <a:latin typeface="Arial" panose="020B0604020202020204" pitchFamily="34" charset="0"/>
                <a:ea typeface="宋体" panose="02010600030101010101" pitchFamily="2" charset="-122"/>
                <a:sym typeface="Symbol" panose="05050102010706020507" pitchFamily="18" charset="2"/>
              </a:rPr>
              <a:t>: </a:t>
            </a:r>
            <a:r>
              <a:rPr lang="en-US" altLang="zh-CN" sz="2000" b="1" dirty="0" err="1">
                <a:solidFill>
                  <a:prstClr val="black"/>
                </a:solidFill>
                <a:latin typeface="Arial" panose="020B0604020202020204" pitchFamily="34" charset="0"/>
                <a:ea typeface="宋体" panose="02010600030101010101" pitchFamily="2" charset="-122"/>
                <a:sym typeface="Symbol" panose="05050102010706020507" pitchFamily="18" charset="2"/>
              </a:rPr>
              <a:t>count</a:t>
            </a:r>
            <a:r>
              <a:rPr lang="en-US" altLang="zh-CN" sz="2000" b="1" baseline="30000" dirty="0" err="1">
                <a:solidFill>
                  <a:prstClr val="black"/>
                </a:solidFill>
                <a:latin typeface="Arial" panose="020B0604020202020204" pitchFamily="34" charset="0"/>
                <a:ea typeface="宋体" panose="02010600030101010101" pitchFamily="2" charset="-122"/>
                <a:sym typeface="Symbol" panose="05050102010706020507" pitchFamily="18" charset="2"/>
              </a:rPr>
              <a:t>N</a:t>
            </a:r>
            <a:r>
              <a:rPr lang="en-US" altLang="zh-CN" sz="2000" b="1" dirty="0" err="1">
                <a:solidFill>
                  <a:prstClr val="black"/>
                </a:solidFill>
                <a:latin typeface="Arial" panose="020B0604020202020204" pitchFamily="34" charset="0"/>
                <a:ea typeface="宋体" panose="02010600030101010101" pitchFamily="2" charset="-122"/>
                <a:sym typeface="Symbol" panose="05050102010706020507" pitchFamily="18" charset="2"/>
              </a:rPr>
              <a:t>count</a:t>
            </a:r>
            <a:r>
              <a:rPr lang="en-US" altLang="zh-CN" sz="2000" b="1" baseline="30000" dirty="0" err="1">
                <a:solidFill>
                  <a:prstClr val="black"/>
                </a:solidFill>
                <a:latin typeface="Arial" panose="020B0604020202020204" pitchFamily="34" charset="0"/>
                <a:ea typeface="宋体" panose="02010600030101010101" pitchFamily="2" charset="-122"/>
                <a:sym typeface="Symbol" panose="05050102010706020507" pitchFamily="18" charset="2"/>
              </a:rPr>
              <a:t>M</a:t>
            </a:r>
            <a:r>
              <a:rPr lang="en-US" altLang="zh-CN" sz="2000" dirty="0">
                <a:solidFill>
                  <a:prstClr val="black"/>
                </a:solidFill>
                <a:latin typeface="Arial" panose="020B0604020202020204" pitchFamily="34" charset="0"/>
                <a:ea typeface="宋体" panose="02010600030101010101" pitchFamily="2" charset="-122"/>
                <a:sym typeface="Symbol" panose="05050102010706020507" pitchFamily="18" charset="2"/>
              </a:rPr>
              <a:t>, </a:t>
            </a:r>
            <a:r>
              <a:rPr lang="en-US" altLang="zh-CN" sz="2000" b="1" dirty="0">
                <a:solidFill>
                  <a:prstClr val="black"/>
                </a:solidFill>
                <a:latin typeface="Arial" panose="020B0604020202020204" pitchFamily="34" charset="0"/>
                <a:ea typeface="宋体" panose="02010600030101010101" pitchFamily="2" charset="-122"/>
                <a:sym typeface="Symbol" panose="05050102010706020507" pitchFamily="18" charset="2"/>
              </a:rPr>
              <a:t></a:t>
            </a:r>
            <a:r>
              <a:rPr lang="en-US" altLang="zh-CN" sz="2000" dirty="0">
                <a:solidFill>
                  <a:prstClr val="black"/>
                </a:solidFill>
                <a:latin typeface="Arial" panose="020B0604020202020204" pitchFamily="34" charset="0"/>
                <a:ea typeface="宋体" panose="02010600030101010101" pitchFamily="2" charset="-122"/>
                <a:sym typeface="Symbol" panose="05050102010706020507" pitchFamily="18" charset="2"/>
              </a:rPr>
              <a:t> </a:t>
            </a:r>
            <a:r>
              <a:rPr lang="en-US" altLang="zh-CN" sz="2000" b="1" dirty="0">
                <a:solidFill>
                  <a:prstClr val="black"/>
                </a:solidFill>
                <a:latin typeface="Arial" panose="020B0604020202020204" pitchFamily="34" charset="0"/>
                <a:ea typeface="宋体" panose="02010600030101010101" pitchFamily="2" charset="-122"/>
                <a:sym typeface="Symbol" panose="05050102010706020507" pitchFamily="18" charset="2"/>
              </a:rPr>
              <a:t>M</a:t>
            </a:r>
            <a:r>
              <a:rPr lang="en-US" altLang="zh-CN" sz="2000" dirty="0">
                <a:solidFill>
                  <a:prstClr val="black"/>
                </a:solidFill>
                <a:latin typeface="Arial" panose="020B0604020202020204" pitchFamily="34" charset="0"/>
                <a:ea typeface="宋体" panose="02010600030101010101" pitchFamily="2" charset="-122"/>
                <a:sym typeface="Symbol" panose="05050102010706020507" pitchFamily="18" charset="2"/>
              </a:rPr>
              <a:t> </a:t>
            </a:r>
            <a:r>
              <a:rPr lang="en-US" altLang="zh-CN" sz="2000" b="1" dirty="0">
                <a:solidFill>
                  <a:prstClr val="black"/>
                </a:solidFill>
                <a:latin typeface="Arial" panose="020B0604020202020204" pitchFamily="34" charset="0"/>
                <a:ea typeface="宋体" panose="02010600030101010101" pitchFamily="2" charset="-122"/>
                <a:sym typeface="Symbol" panose="05050102010706020507" pitchFamily="18" charset="2"/>
              </a:rPr>
              <a:t>NP</a:t>
            </a:r>
          </a:p>
        </p:txBody>
      </p:sp>
      <p:sp>
        <p:nvSpPr>
          <p:cNvPr id="38" name="Line 21"/>
          <p:cNvSpPr>
            <a:spLocks noChangeShapeType="1"/>
          </p:cNvSpPr>
          <p:nvPr/>
        </p:nvSpPr>
        <p:spPr bwMode="auto">
          <a:xfrm flipV="1">
            <a:off x="6172200" y="5676728"/>
            <a:ext cx="304800" cy="307976"/>
          </a:xfrm>
          <a:prstGeom prst="line">
            <a:avLst/>
          </a:prstGeom>
          <a:noFill/>
          <a:ln w="1905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25</a:t>
            </a:fld>
            <a:endParaRPr kumimoji="1" lang="zh-CN" altLang="en-US"/>
          </a:p>
        </p:txBody>
      </p:sp>
    </p:spTree>
    <p:extLst>
      <p:ext uri="{BB962C8B-B14F-4D97-AF65-F5344CB8AC3E}">
        <p14:creationId xmlns:p14="http://schemas.microsoft.com/office/powerpoint/2010/main" val="298409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randombar(horizontal)">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5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5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5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5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500"/>
                                        <p:tgtEl>
                                          <p:spTgt spid="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4">
                                            <p:txEl>
                                              <p:pRg st="1" end="1"/>
                                            </p:txEl>
                                          </p:spTgt>
                                        </p:tgtEl>
                                        <p:attrNameLst>
                                          <p:attrName>style.visibility</p:attrName>
                                        </p:attrNameLst>
                                      </p:cBhvr>
                                      <p:to>
                                        <p:strVal val="visible"/>
                                      </p:to>
                                    </p:set>
                                    <p:animEffect transition="in" filter="randombar(horizontal)">
                                      <p:cBhvr>
                                        <p:cTn id="37" dur="500"/>
                                        <p:tgtEl>
                                          <p:spTgt spid="3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xEl>
                                              <p:pRg st="2" end="2"/>
                                            </p:txEl>
                                          </p:spTgt>
                                        </p:tgtEl>
                                        <p:attrNameLst>
                                          <p:attrName>style.visibility</p:attrName>
                                        </p:attrNameLst>
                                      </p:cBhvr>
                                      <p:to>
                                        <p:strVal val="visible"/>
                                      </p:to>
                                    </p:set>
                                    <p:animEffect transition="in" filter="fade">
                                      <p:cBhvr>
                                        <p:cTn id="42" dur="500"/>
                                        <p:tgtEl>
                                          <p:spTgt spid="3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47" dur="500"/>
                                        <p:tgtEl>
                                          <p:spTgt spid="3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xEl>
                                              <p:pRg st="1" end="1"/>
                                            </p:txEl>
                                          </p:spTgt>
                                        </p:tgtEl>
                                        <p:attrNameLst>
                                          <p:attrName>style.visibility</p:attrName>
                                        </p:attrNameLst>
                                      </p:cBhvr>
                                      <p:to>
                                        <p:strVal val="visible"/>
                                      </p:to>
                                    </p:set>
                                    <p:animEffect transition="in" filter="fade">
                                      <p:cBhvr>
                                        <p:cTn id="52" dur="500"/>
                                        <p:tgtEl>
                                          <p:spTgt spid="37">
                                            <p:txEl>
                                              <p:pRg st="1" end="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sp>
        <p:nvSpPr>
          <p:cNvPr id="4" name="标题 3"/>
          <p:cNvSpPr>
            <a:spLocks noGrp="1"/>
          </p:cNvSpPr>
          <p:nvPr>
            <p:ph type="title"/>
          </p:nvPr>
        </p:nvSpPr>
        <p:spPr>
          <a:xfrm>
            <a:off x="568619" y="-225154"/>
            <a:ext cx="7886700" cy="1325563"/>
          </a:xfrm>
        </p:spPr>
        <p:txBody>
          <a:bodyPr/>
          <a:lstStyle/>
          <a:p>
            <a:r>
              <a:rPr lang="en-US" altLang="zh-CN" dirty="0"/>
              <a:t>MRA</a:t>
            </a:r>
            <a:r>
              <a:rPr lang="zh-CN" altLang="en-US" dirty="0"/>
              <a:t>树聚集分析：</a:t>
            </a:r>
            <a:r>
              <a:rPr lang="en-US" altLang="zh-CN" dirty="0"/>
              <a:t>AVG</a:t>
            </a:r>
            <a:endParaRPr lang="zh-CN" altLang="en-US"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628650" y="853421"/>
                <a:ext cx="8242976" cy="5323542"/>
              </a:xfrm>
            </p:spPr>
            <p:txBody>
              <a:bodyPr>
                <a:normAutofit fontScale="92500" lnSpcReduction="10000"/>
              </a:bodyPr>
              <a:lstStyle/>
              <a:p>
                <a:pPr algn="just"/>
                <a:r>
                  <a:rPr lang="zh-CN" altLang="en-US" dirty="0"/>
                  <a:t>有了对</a:t>
                </a:r>
                <a:r>
                  <a:rPr lang="en-US" altLang="zh-CN" dirty="0"/>
                  <a:t>Sum</a:t>
                </a:r>
                <a:r>
                  <a:rPr lang="zh-CN" altLang="en-US" dirty="0"/>
                  <a:t>和</a:t>
                </a:r>
                <a:r>
                  <a:rPr lang="en-US" altLang="zh-CN" dirty="0"/>
                  <a:t>Count</a:t>
                </a:r>
                <a:r>
                  <a:rPr lang="zh-CN" altLang="en-US" dirty="0"/>
                  <a:t>的估计，</a:t>
                </a:r>
                <a:r>
                  <a:rPr lang="en-US" altLang="zh-CN" dirty="0" err="1"/>
                  <a:t>Avg</a:t>
                </a:r>
                <a:r>
                  <a:rPr lang="zh-CN" altLang="en-US" dirty="0"/>
                  <a:t>的估计比较容易：</a:t>
                </a:r>
                <a:endParaRPr lang="en-US" altLang="zh-CN" dirty="0"/>
              </a:p>
              <a:p>
                <a:pPr lvl="1" algn="just"/>
                <a14:m>
                  <m:oMath xmlns:m="http://schemas.openxmlformats.org/officeDocument/2006/math">
                    <m:acc>
                      <m:accPr>
                        <m:chr m:val="̂"/>
                        <m:ctrlPr>
                          <a:rPr lang="zh-CN" altLang="en-US" sz="2800" i="1" smtClean="0">
                            <a:latin typeface="Cambria Math" panose="02040503050406030204" pitchFamily="18" charset="0"/>
                          </a:rPr>
                        </m:ctrlPr>
                      </m:accPr>
                      <m:e>
                        <m:r>
                          <a:rPr lang="en-US" altLang="zh-CN" sz="2800" b="0" i="1" smtClean="0">
                            <a:latin typeface="Cambria Math" panose="02040503050406030204" pitchFamily="18" charset="0"/>
                          </a:rPr>
                          <m:t>𝐴𝑣𝑔</m:t>
                        </m:r>
                      </m:e>
                    </m:acc>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𝑆𝑢𝑚</m:t>
                            </m:r>
                          </m:e>
                        </m:acc>
                      </m:num>
                      <m:den>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𝐶𝑜𝑢𝑛𝑡</m:t>
                            </m:r>
                          </m:e>
                        </m:acc>
                      </m:den>
                    </m:f>
                  </m:oMath>
                </a14:m>
                <a:endParaRPr lang="en-US" altLang="zh-CN" sz="2800" dirty="0"/>
              </a:p>
              <a:p>
                <a:pPr algn="just"/>
                <a:r>
                  <a:rPr lang="zh-CN" altLang="en-US" sz="3200" dirty="0"/>
                  <a:t>置信区间和节点遍历策略稍微复杂些</a:t>
                </a:r>
                <a:endParaRPr lang="en-US" altLang="zh-CN" sz="3200" dirty="0"/>
              </a:p>
              <a:p>
                <a:pPr algn="just"/>
                <a:r>
                  <a:rPr lang="zh-CN" altLang="en-US" sz="3200" dirty="0"/>
                  <a:t>先思考两个小问题（后面会用到）</a:t>
                </a:r>
                <a:endParaRPr lang="en-US" altLang="zh-CN" sz="3200" dirty="0"/>
              </a:p>
              <a:p>
                <a:pPr marL="914400" lvl="1" indent="-457200" algn="just">
                  <a:lnSpc>
                    <a:spcPct val="200000"/>
                  </a:lnSpc>
                  <a:buFont typeface="+mj-ea"/>
                  <a:buAutoNum type="circleNumDbPlain"/>
                </a:pPr>
                <a:r>
                  <a:rPr lang="zh-CN" altLang="en-US" dirty="0"/>
                  <a:t>一个</a:t>
                </a:r>
                <a:r>
                  <a:rPr lang="en-US" altLang="zh-CN" dirty="0">
                    <a:latin typeface="Times New Roman" panose="02020603050405020304" pitchFamily="18" charset="0"/>
                    <a:cs typeface="Times New Roman" panose="02020603050405020304" pitchFamily="18" charset="0"/>
                  </a:rPr>
                  <a:t>MRA</a:t>
                </a:r>
                <a:r>
                  <a:rPr lang="zh-CN" altLang="en-US" dirty="0"/>
                  <a:t>节点</a:t>
                </a:r>
                <a:r>
                  <a:rPr lang="en-US" altLang="zh-CN" i="1" dirty="0">
                    <a:latin typeface="Times New Roman" panose="02020603050405020304" pitchFamily="18" charset="0"/>
                    <a:cs typeface="Times New Roman" panose="02020603050405020304" pitchFamily="18" charset="0"/>
                  </a:rPr>
                  <a:t>N</a:t>
                </a:r>
                <a:r>
                  <a:rPr lang="en-US" altLang="zh-CN" dirty="0"/>
                  <a:t>(</a:t>
                </a:r>
                <a:r>
                  <a:rPr lang="zh-CN" altLang="en-US" dirty="0"/>
                  <a:t>带有统计信息：</a:t>
                </a:r>
                <a:r>
                  <a:rPr lang="en-US" altLang="zh-CN" i="1" dirty="0" err="1">
                    <a:latin typeface="Times New Roman" panose="02020603050405020304" pitchFamily="18" charset="0"/>
                    <a:cs typeface="Times New Roman" panose="02020603050405020304" pitchFamily="18" charset="0"/>
                  </a:rPr>
                  <a:t>Min</a:t>
                </a:r>
                <a:r>
                  <a:rPr lang="en-US" altLang="zh-CN" i="1" baseline="30000" dirty="0" err="1">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Max</a:t>
                </a:r>
                <a:r>
                  <a:rPr lang="en-US" altLang="zh-CN" i="1" baseline="30000" dirty="0" err="1">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Count</a:t>
                </a:r>
                <a:r>
                  <a:rPr lang="en-US" altLang="zh-CN" i="1" baseline="30000" dirty="0" err="1">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Sum</a:t>
                </a:r>
                <a:r>
                  <a:rPr lang="en-US" altLang="zh-CN" i="1" baseline="30000" dirty="0" err="1">
                    <a:latin typeface="Times New Roman" panose="02020603050405020304" pitchFamily="18" charset="0"/>
                    <a:cs typeface="Times New Roman" panose="02020603050405020304" pitchFamily="18" charset="0"/>
                  </a:rPr>
                  <a:t>N</a:t>
                </a:r>
                <a:r>
                  <a:rPr lang="en-US" altLang="zh-CN" dirty="0"/>
                  <a:t>)</a:t>
                </a:r>
                <a:r>
                  <a:rPr lang="zh-CN" altLang="en-US" dirty="0"/>
                  <a:t>中，最多可以有多少个</a:t>
                </a:r>
                <a:r>
                  <a:rPr lang="en-US" altLang="zh-CN" i="1" dirty="0" err="1">
                    <a:latin typeface="Times New Roman" panose="02020603050405020304" pitchFamily="18" charset="0"/>
                    <a:cs typeface="Times New Roman" panose="02020603050405020304" pitchFamily="18" charset="0"/>
                  </a:rPr>
                  <a:t>Max</a:t>
                </a:r>
                <a:r>
                  <a:rPr lang="en-US" altLang="zh-CN" i="1" baseline="30000" dirty="0" err="1">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914400" lvl="1" indent="-457200" algn="just">
                  <a:lnSpc>
                    <a:spcPct val="200000"/>
                  </a:lnSpc>
                  <a:buFont typeface="+mj-ea"/>
                  <a:buAutoNum type="circleNumDbPlain"/>
                </a:pPr>
                <a:r>
                  <a:rPr lang="zh-CN" altLang="en-US" dirty="0">
                    <a:latin typeface="Times New Roman" panose="02020603050405020304" pitchFamily="18" charset="0"/>
                    <a:cs typeface="Times New Roman" panose="02020603050405020304" pitchFamily="18" charset="0"/>
                  </a:rPr>
                  <a:t>集合</a:t>
                </a:r>
                <a:r>
                  <a:rPr lang="en-US" altLang="zh-CN" dirty="0" err="1">
                    <a:latin typeface="Times New Roman" panose="02020603050405020304" pitchFamily="18" charset="0"/>
                    <a:cs typeface="Times New Roman" panose="02020603050405020304" pitchFamily="18" charset="0"/>
                  </a:rPr>
                  <a:t>UpperBoundSet</a:t>
                </a:r>
                <a:r>
                  <a:rPr lang="zh-CN" altLang="en-US" dirty="0">
                    <a:latin typeface="Times New Roman" panose="02020603050405020304" pitchFamily="18" charset="0"/>
                    <a:cs typeface="Times New Roman" panose="02020603050405020304" pitchFamily="18" charset="0"/>
                  </a:rPr>
                  <a:t>含有</a:t>
                </a:r>
                <a:r>
                  <a:rPr lang="en-US" altLang="zh-CN" i="1"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个值，平均值为</a:t>
                </a:r>
                <a:r>
                  <a:rPr lang="en-US" altLang="zh-CN" dirty="0" err="1">
                    <a:latin typeface="Times New Roman" panose="02020603050405020304" pitchFamily="18" charset="0"/>
                    <a:cs typeface="Times New Roman" panose="02020603050405020304" pitchFamily="18" charset="0"/>
                  </a:rPr>
                  <a:t>avg</a:t>
                </a:r>
                <a:r>
                  <a:rPr lang="zh-CN" altLang="en-US" dirty="0">
                    <a:latin typeface="Times New Roman" panose="02020603050405020304" pitchFamily="18" charset="0"/>
                    <a:cs typeface="Times New Roman" panose="02020603050405020304" pitchFamily="18" charset="0"/>
                  </a:rPr>
                  <a:t>。如果</a:t>
                </a:r>
                <a:r>
                  <a:rPr lang="en-US" altLang="zh-CN" dirty="0">
                    <a:latin typeface="Times New Roman" panose="02020603050405020304" pitchFamily="18" charset="0"/>
                    <a:cs typeface="Times New Roman" panose="02020603050405020304" pitchFamily="18" charset="0"/>
                  </a:rPr>
                  <a:t>value</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avg</a:t>
                </a:r>
                <a:r>
                  <a:rPr lang="zh-CN" altLang="en-US" dirty="0">
                    <a:latin typeface="Times New Roman" panose="02020603050405020304" pitchFamily="18" charset="0"/>
                    <a:cs typeface="Times New Roman" panose="02020603050405020304" pitchFamily="18" charset="0"/>
                  </a:rPr>
                  <a:t>，那么加入</a:t>
                </a:r>
                <a:r>
                  <a:rPr lang="en-US" altLang="zh-CN" i="1" dirty="0">
                    <a:latin typeface="Times New Roman" panose="02020603050405020304" pitchFamily="18" charset="0"/>
                    <a:cs typeface="Times New Roman" panose="02020603050405020304" pitchFamily="18" charset="0"/>
                  </a:rPr>
                  <a:t>n</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value</a:t>
                </a:r>
                <a:r>
                  <a:rPr lang="zh-CN" altLang="en-US" dirty="0">
                    <a:latin typeface="Times New Roman" panose="02020603050405020304" pitchFamily="18" charset="0"/>
                    <a:cs typeface="Times New Roman" panose="02020603050405020304" pitchFamily="18" charset="0"/>
                  </a:rPr>
                  <a:t>到</a:t>
                </a:r>
                <a:r>
                  <a:rPr lang="en-US" altLang="zh-CN" dirty="0" err="1">
                    <a:latin typeface="Times New Roman" panose="02020603050405020304" pitchFamily="18" charset="0"/>
                    <a:cs typeface="Times New Roman" panose="02020603050405020304" pitchFamily="18" charset="0"/>
                  </a:rPr>
                  <a:t>UpperBoundSet</a:t>
                </a:r>
                <a:r>
                  <a:rPr lang="zh-CN" altLang="en-US" dirty="0">
                    <a:latin typeface="Times New Roman" panose="02020603050405020304" pitchFamily="18" charset="0"/>
                    <a:cs typeface="Times New Roman" panose="02020603050405020304" pitchFamily="18" charset="0"/>
                  </a:rPr>
                  <a:t>后，新的平均值</a:t>
                </a:r>
                <a:r>
                  <a:rPr lang="en-US" altLang="zh-CN" dirty="0">
                    <a:latin typeface="Times New Roman" panose="02020603050405020304" pitchFamily="18" charset="0"/>
                    <a:cs typeface="Times New Roman" panose="02020603050405020304" pitchFamily="18" charset="0"/>
                  </a:rPr>
                  <a:t>avg</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与</a:t>
                </a:r>
                <a:r>
                  <a:rPr lang="en-US" altLang="zh-CN" dirty="0" err="1">
                    <a:latin typeface="Times New Roman" panose="02020603050405020304" pitchFamily="18" charset="0"/>
                    <a:cs typeface="Times New Roman" panose="02020603050405020304" pitchFamily="18" charset="0"/>
                  </a:rPr>
                  <a:t>avg</a:t>
                </a:r>
                <a:r>
                  <a:rPr lang="zh-CN" altLang="en-US" dirty="0">
                    <a:latin typeface="Times New Roman" panose="02020603050405020304" pitchFamily="18" charset="0"/>
                    <a:cs typeface="Times New Roman" panose="02020603050405020304" pitchFamily="18" charset="0"/>
                  </a:rPr>
                  <a:t>的关系？</a:t>
                </a:r>
                <a:endParaRPr lang="en-US" altLang="zh-CN" dirty="0">
                  <a:latin typeface="Times New Roman" panose="02020603050405020304" pitchFamily="18" charset="0"/>
                  <a:cs typeface="Times New Roman" panose="02020603050405020304" pitchFamily="18" charset="0"/>
                </a:endParaRPr>
              </a:p>
              <a:p>
                <a:pPr marL="914400" lvl="1" indent="-457200" algn="just">
                  <a:buFont typeface="+mj-ea"/>
                  <a:buAutoNum type="circleNumDbPlain"/>
                </a:pPr>
                <a:endParaRPr lang="en-US" altLang="zh-CN" dirty="0"/>
              </a:p>
              <a:p>
                <a:pPr algn="just"/>
                <a:endParaRPr lang="zh-CN" altLang="en-US" sz="44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628650" y="853421"/>
                <a:ext cx="8242976" cy="5323542"/>
              </a:xfrm>
              <a:blipFill rotWithShape="0">
                <a:blip r:embed="rId3"/>
                <a:stretch>
                  <a:fillRect l="-1479" t="-2291" r="-962" b="-802"/>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4E461666-614C-3643-ADC9-2769115EBDBB}" type="slidenum">
              <a:rPr kumimoji="1" lang="zh-CN" altLang="en-US" smtClean="0"/>
              <a:t>26</a:t>
            </a:fld>
            <a:endParaRPr kumimoji="1" lang="zh-CN" altLang="en-US"/>
          </a:p>
        </p:txBody>
      </p:sp>
    </p:spTree>
    <p:extLst>
      <p:ext uri="{BB962C8B-B14F-4D97-AF65-F5344CB8AC3E}">
        <p14:creationId xmlns:p14="http://schemas.microsoft.com/office/powerpoint/2010/main" val="360329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252515" y="849684"/>
            <a:ext cx="7905751" cy="4707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buFont typeface="Wingdings" panose="05000000000000000000" pitchFamily="2" charset="2"/>
              <a:buChar char="Ø"/>
              <a:defRPr/>
            </a:pPr>
            <a:r>
              <a:rPr lang="en-US" altLang="zh-CN" sz="2400" dirty="0">
                <a:solidFill>
                  <a:srgbClr val="0070C0"/>
                </a:solidFill>
                <a:latin typeface="华文仿宋" panose="02010600040101010101" pitchFamily="2" charset="-122"/>
                <a:ea typeface="华文仿宋" panose="02010600040101010101" pitchFamily="2" charset="-122"/>
              </a:rPr>
              <a:t>MRA</a:t>
            </a:r>
            <a:r>
              <a:rPr lang="zh-CN" altLang="en-US" sz="2400" dirty="0">
                <a:solidFill>
                  <a:srgbClr val="0070C0"/>
                </a:solidFill>
                <a:latin typeface="华文仿宋" panose="02010600040101010101" pitchFamily="2" charset="-122"/>
                <a:ea typeface="华文仿宋" panose="02010600040101010101" pitchFamily="2" charset="-122"/>
              </a:rPr>
              <a:t>树聚集分析处理</a:t>
            </a:r>
            <a:r>
              <a:rPr lang="en-US" altLang="zh-CN" sz="2400" dirty="0">
                <a:solidFill>
                  <a:srgbClr val="0070C0"/>
                </a:solidFill>
                <a:latin typeface="华文仿宋" panose="02010600040101010101" pitchFamily="2" charset="-122"/>
                <a:ea typeface="华文仿宋" panose="02010600040101010101" pitchFamily="2" charset="-122"/>
              </a:rPr>
              <a:t>AVG</a:t>
            </a: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聚集索引</a:t>
              </a:r>
            </a:p>
          </p:txBody>
        </p:sp>
        <p:sp>
          <p:nvSpPr>
            <p:cNvPr id="103" name="矩形 102">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0" name="Rectangle 12"/>
          <p:cNvSpPr>
            <a:spLocks noChangeArrowheads="1"/>
          </p:cNvSpPr>
          <p:nvPr/>
        </p:nvSpPr>
        <p:spPr bwMode="auto">
          <a:xfrm>
            <a:off x="6481864" y="2761027"/>
            <a:ext cx="1828800" cy="13716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1" name="Rectangle 10"/>
          <p:cNvSpPr>
            <a:spLocks noChangeArrowheads="1"/>
          </p:cNvSpPr>
          <p:nvPr/>
        </p:nvSpPr>
        <p:spPr bwMode="auto">
          <a:xfrm>
            <a:off x="6100864" y="1237027"/>
            <a:ext cx="1524000" cy="2362200"/>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2" name="Rectangle 11"/>
          <p:cNvSpPr>
            <a:spLocks noChangeArrowheads="1"/>
          </p:cNvSpPr>
          <p:nvPr/>
        </p:nvSpPr>
        <p:spPr bwMode="auto">
          <a:xfrm>
            <a:off x="6405664" y="1389427"/>
            <a:ext cx="990600" cy="12192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3" name="Text Box 13"/>
          <p:cNvSpPr txBox="1">
            <a:spLocks noChangeArrowheads="1"/>
          </p:cNvSpPr>
          <p:nvPr/>
        </p:nvSpPr>
        <p:spPr bwMode="auto">
          <a:xfrm>
            <a:off x="7880182" y="2804961"/>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A</a:t>
            </a:r>
          </a:p>
        </p:txBody>
      </p:sp>
      <p:sp>
        <p:nvSpPr>
          <p:cNvPr id="44" name="Text Box 14"/>
          <p:cNvSpPr txBox="1">
            <a:spLocks noChangeArrowheads="1"/>
          </p:cNvSpPr>
          <p:nvPr/>
        </p:nvSpPr>
        <p:spPr bwMode="auto">
          <a:xfrm>
            <a:off x="6508582" y="1661961"/>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B</a:t>
            </a:r>
          </a:p>
        </p:txBody>
      </p:sp>
      <p:sp>
        <p:nvSpPr>
          <p:cNvPr id="45" name="Text Box 16"/>
          <p:cNvSpPr txBox="1">
            <a:spLocks noChangeArrowheads="1"/>
          </p:cNvSpPr>
          <p:nvPr/>
        </p:nvSpPr>
        <p:spPr bwMode="auto">
          <a:xfrm>
            <a:off x="5243843" y="4332095"/>
            <a:ext cx="3695242" cy="96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60000"/>
              </a:lnSpc>
              <a:spcBef>
                <a:spcPct val="50000"/>
              </a:spcBef>
              <a:defRPr/>
            </a:pPr>
            <a:r>
              <a:rPr lang="en-US" altLang="zh-CN" sz="2000" u="sng" dirty="0">
                <a:solidFill>
                  <a:prstClr val="black"/>
                </a:solidFill>
                <a:latin typeface="Arial" panose="020B0604020202020204" pitchFamily="34" charset="0"/>
                <a:ea typeface="宋体" panose="02010600030101010101" pitchFamily="2" charset="-122"/>
              </a:rPr>
              <a:t>     min   max   count   sum</a:t>
            </a:r>
          </a:p>
          <a:p>
            <a:pPr>
              <a:lnSpc>
                <a:spcPct val="60000"/>
              </a:lnSpc>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A</a:t>
            </a:r>
            <a:r>
              <a:rPr lang="en-US" altLang="zh-CN" sz="2000" dirty="0">
                <a:solidFill>
                  <a:prstClr val="black"/>
                </a:solidFill>
                <a:latin typeface="Arial" panose="020B0604020202020204" pitchFamily="34" charset="0"/>
                <a:ea typeface="宋体" panose="02010600030101010101" pitchFamily="2" charset="-122"/>
              </a:rPr>
              <a:t>    5       10        5       35         </a:t>
            </a:r>
          </a:p>
          <a:p>
            <a:pPr>
              <a:lnSpc>
                <a:spcPct val="60000"/>
              </a:lnSpc>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B</a:t>
            </a:r>
            <a:r>
              <a:rPr lang="en-US" altLang="zh-CN" sz="2000" dirty="0">
                <a:solidFill>
                  <a:prstClr val="black"/>
                </a:solidFill>
                <a:latin typeface="Arial" panose="020B0604020202020204" pitchFamily="34" charset="0"/>
                <a:ea typeface="宋体" panose="02010600030101010101" pitchFamily="2" charset="-122"/>
              </a:rPr>
              <a:t>    –        –         10     55</a:t>
            </a:r>
          </a:p>
        </p:txBody>
      </p:sp>
      <p:sp>
        <p:nvSpPr>
          <p:cNvPr id="46" name="Text Box 15"/>
          <p:cNvSpPr txBox="1">
            <a:spLocks noChangeArrowheads="1"/>
          </p:cNvSpPr>
          <p:nvPr/>
        </p:nvSpPr>
        <p:spPr bwMode="auto">
          <a:xfrm>
            <a:off x="233467" y="1463008"/>
            <a:ext cx="296747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spcBef>
                <a:spcPct val="50000"/>
              </a:spcBef>
              <a:defRPr/>
            </a:pPr>
            <a:r>
              <a:rPr lang="zh-CN" altLang="en-US" sz="2000" u="sng" dirty="0">
                <a:solidFill>
                  <a:prstClr val="black"/>
                </a:solidFill>
                <a:latin typeface="Arial" panose="020B0604020202020204" pitchFamily="34" charset="0"/>
                <a:ea typeface="宋体" panose="02010600030101010101" pitchFamily="2" charset="-122"/>
              </a:rPr>
              <a:t>置信区间</a:t>
            </a:r>
            <a:endParaRPr lang="en-US" altLang="zh-CN" sz="2000" u="sng" dirty="0">
              <a:solidFill>
                <a:prstClr val="black"/>
              </a:solidFill>
              <a:latin typeface="Arial" panose="020B0604020202020204" pitchFamily="34" charset="0"/>
              <a:ea typeface="宋体" panose="02010600030101010101" pitchFamily="2" charset="-122"/>
            </a:endParaRPr>
          </a:p>
          <a:p>
            <a:pPr>
              <a:lnSpc>
                <a:spcPct val="80000"/>
              </a:lnSpc>
              <a:spcBef>
                <a:spcPct val="50000"/>
              </a:spcBef>
              <a:defRPr/>
            </a:pPr>
            <a:r>
              <a:rPr lang="zh-CN" altLang="en-US" sz="2000" b="1" dirty="0">
                <a:solidFill>
                  <a:prstClr val="black"/>
                </a:solidFill>
                <a:latin typeface="Arial" panose="020B0604020202020204" pitchFamily="34" charset="0"/>
                <a:ea typeface="宋体" panose="02010600030101010101" pitchFamily="2" charset="-122"/>
              </a:rPr>
              <a:t>当前</a:t>
            </a:r>
            <a:r>
              <a:rPr lang="en-US" altLang="zh-CN" sz="2000" b="1" dirty="0" err="1">
                <a:solidFill>
                  <a:prstClr val="black"/>
                </a:solidFill>
                <a:latin typeface="Arial" panose="020B0604020202020204" pitchFamily="34" charset="0"/>
                <a:ea typeface="宋体" panose="02010600030101010101" pitchFamily="2" charset="-122"/>
              </a:rPr>
              <a:t>avg</a:t>
            </a:r>
            <a:r>
              <a:rPr lang="en-US" altLang="zh-CN" sz="2000" b="1" baseline="30000" dirty="0" err="1">
                <a:solidFill>
                  <a:prstClr val="black"/>
                </a:solidFill>
                <a:latin typeface="Arial" panose="020B0604020202020204" pitchFamily="34" charset="0"/>
                <a:ea typeface="宋体" panose="02010600030101010101" pitchFamily="2" charset="-122"/>
              </a:rPr>
              <a:t>NC</a:t>
            </a:r>
            <a:r>
              <a:rPr lang="en-US" altLang="zh-CN" sz="2000" dirty="0">
                <a:solidFill>
                  <a:prstClr val="black"/>
                </a:solidFill>
                <a:latin typeface="Arial" panose="020B0604020202020204" pitchFamily="34" charset="0"/>
                <a:ea typeface="宋体" panose="02010600030101010101" pitchFamily="2" charset="-122"/>
              </a:rPr>
              <a:t> = 55/10 = 5.5</a:t>
            </a:r>
            <a:endParaRPr lang="en-US" altLang="zh-CN" sz="2000" b="1" dirty="0">
              <a:solidFill>
                <a:prstClr val="black"/>
              </a:solidFill>
              <a:latin typeface="Arial" panose="020B0604020202020204" pitchFamily="34" charset="0"/>
              <a:ea typeface="宋体" panose="02010600030101010101" pitchFamily="2" charset="-122"/>
            </a:endParaRPr>
          </a:p>
        </p:txBody>
      </p:sp>
      <p:grpSp>
        <p:nvGrpSpPr>
          <p:cNvPr id="47" name="Group 41"/>
          <p:cNvGrpSpPr>
            <a:grpSpLocks/>
          </p:cNvGrpSpPr>
          <p:nvPr/>
        </p:nvGrpSpPr>
        <p:grpSpPr bwMode="auto">
          <a:xfrm>
            <a:off x="6786664" y="2828913"/>
            <a:ext cx="1371600" cy="1328738"/>
            <a:chOff x="3024" y="2400"/>
            <a:chExt cx="864" cy="837"/>
          </a:xfrm>
        </p:grpSpPr>
        <p:sp>
          <p:nvSpPr>
            <p:cNvPr id="48" name="Line 21"/>
            <p:cNvSpPr>
              <a:spLocks noChangeShapeType="1"/>
            </p:cNvSpPr>
            <p:nvPr/>
          </p:nvSpPr>
          <p:spPr bwMode="auto">
            <a:xfrm flipV="1">
              <a:off x="3024" y="2592"/>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9" name="Line 22"/>
            <p:cNvSpPr>
              <a:spLocks noChangeShapeType="1"/>
            </p:cNvSpPr>
            <p:nvPr/>
          </p:nvSpPr>
          <p:spPr bwMode="auto">
            <a:xfrm flipH="1" flipV="1">
              <a:off x="3264" y="2400"/>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0" name="Text Box 23"/>
            <p:cNvSpPr txBox="1">
              <a:spLocks noChangeArrowheads="1"/>
            </p:cNvSpPr>
            <p:nvPr/>
          </p:nvSpPr>
          <p:spPr bwMode="auto">
            <a:xfrm>
              <a:off x="3072" y="2592"/>
              <a:ext cx="43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10</a:t>
              </a:r>
              <a:endParaRPr lang="en-US" altLang="zh-CN" sz="1600">
                <a:solidFill>
                  <a:prstClr val="black"/>
                </a:solidFill>
                <a:latin typeface="Arial" panose="020B0604020202020204" pitchFamily="34" charset="0"/>
                <a:ea typeface="宋体" panose="02010600030101010101" pitchFamily="2" charset="-122"/>
              </a:endParaRPr>
            </a:p>
          </p:txBody>
        </p:sp>
        <p:sp>
          <p:nvSpPr>
            <p:cNvPr id="51" name="Line 25"/>
            <p:cNvSpPr>
              <a:spLocks noChangeShapeType="1"/>
            </p:cNvSpPr>
            <p:nvPr/>
          </p:nvSpPr>
          <p:spPr bwMode="auto">
            <a:xfrm flipV="1">
              <a:off x="3264" y="2400"/>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2" name="Line 26"/>
            <p:cNvSpPr>
              <a:spLocks noChangeShapeType="1"/>
            </p:cNvSpPr>
            <p:nvPr/>
          </p:nvSpPr>
          <p:spPr bwMode="auto">
            <a:xfrm flipH="1" flipV="1">
              <a:off x="3024" y="2592"/>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grpSp>
          <p:nvGrpSpPr>
            <p:cNvPr id="53" name="Group 28"/>
            <p:cNvGrpSpPr>
              <a:grpSpLocks/>
            </p:cNvGrpSpPr>
            <p:nvPr/>
          </p:nvGrpSpPr>
          <p:grpSpPr bwMode="auto">
            <a:xfrm>
              <a:off x="3648" y="2976"/>
              <a:ext cx="240" cy="213"/>
              <a:chOff x="3264" y="3216"/>
              <a:chExt cx="240" cy="213"/>
            </a:xfrm>
          </p:grpSpPr>
          <p:sp>
            <p:nvSpPr>
              <p:cNvPr id="63" name="Line 29"/>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4" name="Line 30"/>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5" name="Text Box 31"/>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5</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54" name="Group 32"/>
            <p:cNvGrpSpPr>
              <a:grpSpLocks/>
            </p:cNvGrpSpPr>
            <p:nvPr/>
          </p:nvGrpSpPr>
          <p:grpSpPr bwMode="auto">
            <a:xfrm>
              <a:off x="3648" y="2688"/>
              <a:ext cx="240" cy="213"/>
              <a:chOff x="3264" y="3216"/>
              <a:chExt cx="240" cy="213"/>
            </a:xfrm>
          </p:grpSpPr>
          <p:sp>
            <p:nvSpPr>
              <p:cNvPr id="60" name="Line 33"/>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1" name="Line 34"/>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2" name="Text Box 35"/>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5</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55" name="Group 36"/>
            <p:cNvGrpSpPr>
              <a:grpSpLocks/>
            </p:cNvGrpSpPr>
            <p:nvPr/>
          </p:nvGrpSpPr>
          <p:grpSpPr bwMode="auto">
            <a:xfrm>
              <a:off x="3216" y="3024"/>
              <a:ext cx="240" cy="213"/>
              <a:chOff x="3264" y="3216"/>
              <a:chExt cx="240" cy="213"/>
            </a:xfrm>
          </p:grpSpPr>
          <p:sp>
            <p:nvSpPr>
              <p:cNvPr id="57" name="Line 37"/>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8" name="Line 38"/>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9" name="Text Box 39"/>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5</a:t>
                </a:r>
                <a:endParaRPr lang="en-US" altLang="zh-CN" sz="1600">
                  <a:solidFill>
                    <a:prstClr val="black"/>
                  </a:solidFill>
                  <a:latin typeface="Arial" panose="020B0604020202020204" pitchFamily="34" charset="0"/>
                  <a:ea typeface="宋体" panose="02010600030101010101" pitchFamily="2" charset="-122"/>
                </a:endParaRPr>
              </a:p>
            </p:txBody>
          </p:sp>
        </p:grpSp>
        <p:sp>
          <p:nvSpPr>
            <p:cNvPr id="56" name="Text Box 40"/>
            <p:cNvSpPr txBox="1">
              <a:spLocks noChangeArrowheads="1"/>
            </p:cNvSpPr>
            <p:nvPr/>
          </p:nvSpPr>
          <p:spPr bwMode="auto">
            <a:xfrm>
              <a:off x="3312" y="2448"/>
              <a:ext cx="43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10</a:t>
              </a:r>
              <a:endParaRPr lang="en-US" altLang="zh-CN" sz="1600">
                <a:solidFill>
                  <a:prstClr val="black"/>
                </a:solidFill>
                <a:latin typeface="Arial" panose="020B0604020202020204" pitchFamily="34" charset="0"/>
                <a:ea typeface="宋体" panose="02010600030101010101" pitchFamily="2" charset="-122"/>
              </a:endParaRPr>
            </a:p>
          </p:txBody>
        </p:sp>
      </p:grpSp>
      <p:sp>
        <p:nvSpPr>
          <p:cNvPr id="66" name="Text Box 42"/>
          <p:cNvSpPr txBox="1">
            <a:spLocks noChangeArrowheads="1"/>
          </p:cNvSpPr>
          <p:nvPr/>
        </p:nvSpPr>
        <p:spPr bwMode="auto">
          <a:xfrm>
            <a:off x="233465" y="3672808"/>
            <a:ext cx="370806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spcBef>
                <a:spcPct val="50000"/>
              </a:spcBef>
              <a:defRPr/>
            </a:pPr>
            <a:r>
              <a:rPr lang="zh-CN" altLang="en-US" sz="2000" u="sng" dirty="0">
                <a:solidFill>
                  <a:prstClr val="black"/>
                </a:solidFill>
                <a:latin typeface="Arial" panose="020B0604020202020204" pitchFamily="34" charset="0"/>
                <a:ea typeface="宋体" panose="02010600030101010101" pitchFamily="2" charset="-122"/>
              </a:rPr>
              <a:t>估计值</a:t>
            </a:r>
            <a:r>
              <a:rPr lang="en-US" altLang="zh-CN" sz="2000" u="sng" dirty="0">
                <a:solidFill>
                  <a:prstClr val="black"/>
                </a:solidFill>
                <a:latin typeface="Arial" panose="020B0604020202020204" pitchFamily="34" charset="0"/>
                <a:ea typeface="宋体" panose="02010600030101010101" pitchFamily="2" charset="-122"/>
              </a:rPr>
              <a:t>(</a:t>
            </a:r>
            <a:r>
              <a:rPr lang="zh-CN" altLang="en-US" sz="2000" u="sng" dirty="0">
                <a:solidFill>
                  <a:prstClr val="black"/>
                </a:solidFill>
                <a:latin typeface="Arial" panose="020B0604020202020204" pitchFamily="34" charset="0"/>
                <a:ea typeface="宋体" panose="02010600030101010101" pitchFamily="2" charset="-122"/>
              </a:rPr>
              <a:t>比较简单</a:t>
            </a:r>
            <a:r>
              <a:rPr lang="en-US" altLang="zh-CN" sz="2000" u="sng" dirty="0">
                <a:solidFill>
                  <a:prstClr val="black"/>
                </a:solidFill>
                <a:latin typeface="Arial" panose="020B0604020202020204" pitchFamily="34" charset="0"/>
                <a:ea typeface="宋体" panose="02010600030101010101" pitchFamily="2" charset="-122"/>
              </a:rPr>
              <a:t>)</a:t>
            </a:r>
          </a:p>
          <a:p>
            <a:pPr>
              <a:lnSpc>
                <a:spcPct val="80000"/>
              </a:lnSpc>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E</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err="1">
                <a:solidFill>
                  <a:prstClr val="black"/>
                </a:solidFill>
                <a:latin typeface="Arial" panose="020B0604020202020204" pitchFamily="34" charset="0"/>
                <a:ea typeface="宋体" panose="02010600030101010101" pitchFamily="2" charset="-122"/>
              </a:rPr>
              <a:t>avg</a:t>
            </a:r>
            <a:r>
              <a:rPr lang="en-US" altLang="zh-CN" sz="2000" b="1" baseline="30000" dirty="0" err="1">
                <a:solidFill>
                  <a:prstClr val="black"/>
                </a:solidFill>
                <a:latin typeface="Arial" panose="020B0604020202020204" pitchFamily="34" charset="0"/>
                <a:ea typeface="宋体" panose="02010600030101010101" pitchFamily="2" charset="-122"/>
              </a:rPr>
              <a:t>Q</a:t>
            </a:r>
            <a:r>
              <a:rPr lang="en-US" altLang="zh-CN" sz="2000" dirty="0">
                <a:solidFill>
                  <a:prstClr val="black"/>
                </a:solidFill>
                <a:latin typeface="Arial" panose="020B0604020202020204" pitchFamily="34" charset="0"/>
                <a:ea typeface="宋体" panose="02010600030101010101" pitchFamily="2" charset="-122"/>
              </a:rPr>
              <a:t>) = </a:t>
            </a:r>
            <a:r>
              <a:rPr lang="en-US" altLang="zh-CN" sz="2000" b="1" dirty="0">
                <a:solidFill>
                  <a:prstClr val="black"/>
                </a:solidFill>
                <a:latin typeface="Arial" panose="020B0604020202020204" pitchFamily="34" charset="0"/>
                <a:ea typeface="宋体" panose="02010600030101010101" pitchFamily="2" charset="-122"/>
              </a:rPr>
              <a:t>E</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err="1">
                <a:solidFill>
                  <a:prstClr val="black"/>
                </a:solidFill>
                <a:latin typeface="Arial" panose="020B0604020202020204" pitchFamily="34" charset="0"/>
                <a:ea typeface="宋体" panose="02010600030101010101" pitchFamily="2" charset="-122"/>
              </a:rPr>
              <a:t>sum</a:t>
            </a:r>
            <a:r>
              <a:rPr lang="en-US" altLang="zh-CN" sz="2000" b="1" baseline="30000" dirty="0" err="1">
                <a:solidFill>
                  <a:prstClr val="black"/>
                </a:solidFill>
                <a:latin typeface="Arial" panose="020B0604020202020204" pitchFamily="34" charset="0"/>
                <a:ea typeface="宋体" panose="02010600030101010101" pitchFamily="2" charset="-122"/>
              </a:rPr>
              <a:t>Q</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E</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err="1">
                <a:solidFill>
                  <a:prstClr val="black"/>
                </a:solidFill>
                <a:latin typeface="Arial" panose="020B0604020202020204" pitchFamily="34" charset="0"/>
                <a:ea typeface="宋体" panose="02010600030101010101" pitchFamily="2" charset="-122"/>
              </a:rPr>
              <a:t>count</a:t>
            </a:r>
            <a:r>
              <a:rPr lang="en-US" altLang="zh-CN" sz="2000" b="1" baseline="30000" dirty="0" err="1">
                <a:solidFill>
                  <a:prstClr val="black"/>
                </a:solidFill>
                <a:latin typeface="Arial" panose="020B0604020202020204" pitchFamily="34" charset="0"/>
                <a:ea typeface="宋体" panose="02010600030101010101" pitchFamily="2" charset="-122"/>
              </a:rPr>
              <a:t>Q</a:t>
            </a:r>
            <a:r>
              <a:rPr lang="en-US" altLang="zh-CN" sz="2000" dirty="0">
                <a:solidFill>
                  <a:prstClr val="black"/>
                </a:solidFill>
                <a:latin typeface="Arial" panose="020B0604020202020204" pitchFamily="34" charset="0"/>
                <a:ea typeface="宋体" panose="02010600030101010101" pitchFamily="2" charset="-122"/>
              </a:rPr>
              <a:t>)</a:t>
            </a:r>
          </a:p>
        </p:txBody>
      </p:sp>
      <p:sp>
        <p:nvSpPr>
          <p:cNvPr id="67" name="Text Box 43"/>
          <p:cNvSpPr txBox="1">
            <a:spLocks noChangeArrowheads="1"/>
          </p:cNvSpPr>
          <p:nvPr/>
        </p:nvSpPr>
        <p:spPr bwMode="auto">
          <a:xfrm>
            <a:off x="233467" y="4737994"/>
            <a:ext cx="4511171"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spcBef>
                <a:spcPct val="50000"/>
              </a:spcBef>
              <a:defRPr/>
            </a:pPr>
            <a:r>
              <a:rPr lang="zh-CN" altLang="en-US" sz="2000" u="sng" dirty="0">
                <a:solidFill>
                  <a:prstClr val="black"/>
                </a:solidFill>
                <a:latin typeface="Arial" panose="020B0604020202020204" pitchFamily="34" charset="0"/>
                <a:ea typeface="宋体" panose="02010600030101010101" pitchFamily="2" charset="-122"/>
              </a:rPr>
              <a:t>遍历策略</a:t>
            </a:r>
            <a:endParaRPr lang="en-US" altLang="zh-CN" sz="2000" u="sng" dirty="0">
              <a:solidFill>
                <a:prstClr val="black"/>
              </a:solidFill>
              <a:latin typeface="Arial" panose="020B0604020202020204" pitchFamily="34" charset="0"/>
              <a:ea typeface="宋体" panose="02010600030101010101" pitchFamily="2" charset="-122"/>
            </a:endParaRPr>
          </a:p>
          <a:p>
            <a:pPr>
              <a:lnSpc>
                <a:spcPct val="80000"/>
              </a:lnSpc>
              <a:spcBef>
                <a:spcPct val="50000"/>
              </a:spcBef>
              <a:defRPr/>
            </a:pPr>
            <a:r>
              <a:rPr lang="en-US" altLang="zh-CN" sz="2000" dirty="0">
                <a:solidFill>
                  <a:prstClr val="black"/>
                </a:solidFill>
                <a:latin typeface="Arial" panose="020B0604020202020204" pitchFamily="34" charset="0"/>
                <a:ea typeface="宋体" panose="02010600030101010101" pitchFamily="2" charset="-122"/>
              </a:rPr>
              <a:t>– </a:t>
            </a:r>
            <a:r>
              <a:rPr lang="zh-CN" altLang="en-US" sz="2000" dirty="0">
                <a:solidFill>
                  <a:prstClr val="black"/>
                </a:solidFill>
                <a:latin typeface="Arial" panose="020B0604020202020204" pitchFamily="34" charset="0"/>
                <a:ea typeface="宋体" panose="02010600030101010101" pitchFamily="2" charset="-122"/>
              </a:rPr>
              <a:t>最大的</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err="1">
                <a:solidFill>
                  <a:prstClr val="black"/>
                </a:solidFill>
                <a:latin typeface="Arial" panose="020B0604020202020204" pitchFamily="34" charset="0"/>
                <a:ea typeface="宋体" panose="02010600030101010101" pitchFamily="2" charset="-122"/>
              </a:rPr>
              <a:t>count</a:t>
            </a:r>
            <a:r>
              <a:rPr lang="en-US" altLang="zh-CN" sz="2000" b="1" baseline="30000" dirty="0" err="1">
                <a:solidFill>
                  <a:prstClr val="black"/>
                </a:solidFill>
                <a:latin typeface="Arial" panose="020B0604020202020204" pitchFamily="34" charset="0"/>
                <a:ea typeface="宋体" panose="02010600030101010101" pitchFamily="2" charset="-122"/>
              </a:rPr>
              <a:t>N</a:t>
            </a:r>
            <a:r>
              <a:rPr lang="zh-CN" altLang="en-US" sz="2000" b="1" dirty="0">
                <a:solidFill>
                  <a:prstClr val="black"/>
                </a:solidFill>
                <a:latin typeface="Arial" panose="020B0604020202020204" pitchFamily="34" charset="0"/>
                <a:ea typeface="宋体" panose="02010600030101010101" pitchFamily="2" charset="-122"/>
              </a:rPr>
              <a:t>或者</a:t>
            </a:r>
            <a:endParaRPr lang="en-US" altLang="zh-CN" sz="2000" b="1" dirty="0">
              <a:solidFill>
                <a:prstClr val="black"/>
              </a:solidFill>
              <a:latin typeface="Arial" panose="020B0604020202020204" pitchFamily="34" charset="0"/>
              <a:ea typeface="宋体" panose="02010600030101010101" pitchFamily="2" charset="-122"/>
            </a:endParaRPr>
          </a:p>
          <a:p>
            <a:pPr>
              <a:lnSpc>
                <a:spcPct val="80000"/>
              </a:lnSpc>
              <a:spcBef>
                <a:spcPct val="50000"/>
              </a:spcBef>
              <a:defRPr/>
            </a:pPr>
            <a:r>
              <a:rPr lang="en-US" altLang="zh-CN" sz="2000" dirty="0">
                <a:solidFill>
                  <a:prstClr val="black"/>
                </a:solidFill>
                <a:latin typeface="Arial" panose="020B0604020202020204" pitchFamily="34" charset="0"/>
                <a:ea typeface="宋体" panose="02010600030101010101" pitchFamily="2" charset="-122"/>
              </a:rPr>
              <a:t>– </a:t>
            </a:r>
            <a:r>
              <a:rPr lang="zh-CN" altLang="en-US" sz="2000" dirty="0">
                <a:solidFill>
                  <a:prstClr val="black"/>
                </a:solidFill>
                <a:latin typeface="Arial" panose="020B0604020202020204" pitchFamily="34" charset="0"/>
                <a:ea typeface="宋体" panose="02010600030101010101" pitchFamily="2" charset="-122"/>
              </a:rPr>
              <a:t>最大的</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err="1">
                <a:solidFill>
                  <a:prstClr val="black"/>
                </a:solidFill>
                <a:latin typeface="Arial" panose="020B0604020202020204" pitchFamily="34" charset="0"/>
                <a:ea typeface="宋体" panose="02010600030101010101" pitchFamily="2" charset="-122"/>
              </a:rPr>
              <a:t>max</a:t>
            </a:r>
            <a:r>
              <a:rPr lang="en-US" altLang="zh-CN" sz="2000" b="1" baseline="30000" dirty="0" err="1">
                <a:solidFill>
                  <a:prstClr val="black"/>
                </a:solidFill>
                <a:latin typeface="Arial" panose="020B0604020202020204" pitchFamily="34" charset="0"/>
                <a:ea typeface="宋体" panose="02010600030101010101" pitchFamily="2" charset="-122"/>
              </a:rPr>
              <a:t>N</a:t>
            </a:r>
            <a:r>
              <a:rPr lang="en-US" altLang="zh-CN" sz="2000" dirty="0" err="1">
                <a:solidFill>
                  <a:prstClr val="black"/>
                </a:solidFill>
                <a:latin typeface="Arial" panose="020B0604020202020204" pitchFamily="34" charset="0"/>
                <a:ea typeface="宋体" panose="02010600030101010101" pitchFamily="2" charset="-122"/>
              </a:rPr>
              <a:t>-</a:t>
            </a:r>
            <a:r>
              <a:rPr lang="en-US" altLang="zh-CN" sz="2000" b="1" dirty="0" err="1">
                <a:solidFill>
                  <a:prstClr val="black"/>
                </a:solidFill>
                <a:latin typeface="Arial" panose="020B0604020202020204" pitchFamily="34" charset="0"/>
                <a:ea typeface="宋体" panose="02010600030101010101" pitchFamily="2" charset="-122"/>
              </a:rPr>
              <a:t>avg</a:t>
            </a:r>
            <a:r>
              <a:rPr lang="en-US" altLang="zh-CN" sz="2000" b="1" baseline="30000" dirty="0" err="1">
                <a:solidFill>
                  <a:prstClr val="black"/>
                </a:solidFill>
                <a:latin typeface="Arial" panose="020B0604020202020204" pitchFamily="34" charset="0"/>
                <a:ea typeface="宋体" panose="02010600030101010101" pitchFamily="2" charset="-122"/>
              </a:rPr>
              <a:t>NC</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err="1">
                <a:solidFill>
                  <a:prstClr val="black"/>
                </a:solidFill>
                <a:latin typeface="Arial" panose="020B0604020202020204" pitchFamily="34" charset="0"/>
                <a:ea typeface="宋体" panose="02010600030101010101" pitchFamily="2" charset="-122"/>
              </a:rPr>
              <a:t>avg</a:t>
            </a:r>
            <a:r>
              <a:rPr lang="en-US" altLang="zh-CN" sz="2000" b="1" baseline="30000" dirty="0" err="1">
                <a:solidFill>
                  <a:prstClr val="black"/>
                </a:solidFill>
                <a:latin typeface="Arial" panose="020B0604020202020204" pitchFamily="34" charset="0"/>
                <a:ea typeface="宋体" panose="02010600030101010101" pitchFamily="2" charset="-122"/>
              </a:rPr>
              <a:t>NC</a:t>
            </a:r>
            <a:r>
              <a:rPr lang="en-US" altLang="zh-CN" sz="2000" dirty="0" err="1">
                <a:solidFill>
                  <a:prstClr val="black"/>
                </a:solidFill>
                <a:latin typeface="Arial" panose="020B0604020202020204" pitchFamily="34" charset="0"/>
                <a:ea typeface="宋体" panose="02010600030101010101" pitchFamily="2" charset="-122"/>
              </a:rPr>
              <a:t>-</a:t>
            </a:r>
            <a:r>
              <a:rPr lang="en-US" altLang="zh-CN" sz="2000" b="1" dirty="0" err="1">
                <a:solidFill>
                  <a:prstClr val="black"/>
                </a:solidFill>
                <a:latin typeface="Arial" panose="020B0604020202020204" pitchFamily="34" charset="0"/>
                <a:ea typeface="宋体" panose="02010600030101010101" pitchFamily="2" charset="-122"/>
              </a:rPr>
              <a:t>min</a:t>
            </a:r>
            <a:r>
              <a:rPr lang="en-US" altLang="zh-CN" sz="2000" b="1" baseline="30000" dirty="0" err="1">
                <a:solidFill>
                  <a:prstClr val="black"/>
                </a:solidFill>
                <a:latin typeface="Arial" panose="020B0604020202020204" pitchFamily="34" charset="0"/>
                <a:ea typeface="宋体" panose="02010600030101010101" pitchFamily="2" charset="-122"/>
              </a:rPr>
              <a:t>N</a:t>
            </a:r>
            <a:r>
              <a:rPr lang="en-US" altLang="zh-CN" sz="2000" dirty="0">
                <a:solidFill>
                  <a:prstClr val="black"/>
                </a:solidFill>
                <a:latin typeface="Arial" panose="020B0604020202020204" pitchFamily="34" charset="0"/>
                <a:ea typeface="宋体" panose="02010600030101010101" pitchFamily="2" charset="-122"/>
              </a:rPr>
              <a:t>)</a:t>
            </a:r>
          </a:p>
        </p:txBody>
      </p:sp>
      <p:sp>
        <p:nvSpPr>
          <p:cNvPr id="68" name="Text Box 44"/>
          <p:cNvSpPr txBox="1">
            <a:spLocks noChangeArrowheads="1"/>
          </p:cNvSpPr>
          <p:nvPr/>
        </p:nvSpPr>
        <p:spPr bwMode="auto">
          <a:xfrm>
            <a:off x="5025833" y="5472894"/>
            <a:ext cx="39132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2000" dirty="0">
                <a:solidFill>
                  <a:prstClr val="black"/>
                </a:solidFill>
                <a:latin typeface="Arial" panose="020B0604020202020204" pitchFamily="34" charset="0"/>
                <a:ea typeface="宋体" panose="02010600030101010101" pitchFamily="2" charset="-122"/>
              </a:rPr>
              <a:t>A</a:t>
            </a:r>
            <a:r>
              <a:rPr lang="zh-CN" altLang="en-US" sz="2000" dirty="0">
                <a:solidFill>
                  <a:prstClr val="black"/>
                </a:solidFill>
                <a:latin typeface="Arial" panose="020B0604020202020204" pitchFamily="34" charset="0"/>
                <a:ea typeface="宋体" panose="02010600030101010101" pitchFamily="2" charset="-122"/>
              </a:rPr>
              <a:t>中一种值的分布</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5</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5</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5</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10</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10</a:t>
            </a:r>
            <a:r>
              <a:rPr lang="en-US" altLang="zh-CN" sz="2000" dirty="0">
                <a:solidFill>
                  <a:prstClr val="black"/>
                </a:solidFill>
                <a:latin typeface="Arial" panose="020B0604020202020204" pitchFamily="34" charset="0"/>
                <a:ea typeface="宋体" panose="02010600030101010101" pitchFamily="2" charset="-122"/>
              </a:rPr>
              <a:t>}</a:t>
            </a:r>
            <a:endParaRPr lang="en-US" altLang="zh-CN" sz="2000" b="1" dirty="0">
              <a:solidFill>
                <a:prstClr val="black"/>
              </a:solidFill>
              <a:latin typeface="Arial" panose="020B0604020202020204" pitchFamily="34" charset="0"/>
              <a:ea typeface="宋体" panose="02010600030101010101" pitchFamily="2" charset="-122"/>
            </a:endParaRPr>
          </a:p>
        </p:txBody>
      </p:sp>
      <p:sp>
        <p:nvSpPr>
          <p:cNvPr id="69" name="Text Box 45"/>
          <p:cNvSpPr txBox="1">
            <a:spLocks noChangeArrowheads="1"/>
          </p:cNvSpPr>
          <p:nvPr/>
        </p:nvSpPr>
        <p:spPr bwMode="auto">
          <a:xfrm>
            <a:off x="233467" y="2223393"/>
            <a:ext cx="4528804"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spcBef>
                <a:spcPct val="50000"/>
              </a:spcBef>
              <a:defRPr/>
            </a:pPr>
            <a:r>
              <a:rPr lang="zh-CN" altLang="en-US" sz="2000" dirty="0">
                <a:solidFill>
                  <a:prstClr val="black"/>
                </a:solidFill>
                <a:latin typeface="Arial" panose="020B0604020202020204" pitchFamily="34" charset="0"/>
                <a:ea typeface="宋体" panose="02010600030101010101" pitchFamily="2" charset="-122"/>
              </a:rPr>
              <a:t>最大可能值</a:t>
            </a:r>
            <a:r>
              <a:rPr lang="en-US" altLang="zh-CN" sz="2000" dirty="0">
                <a:solidFill>
                  <a:prstClr val="black"/>
                </a:solidFill>
                <a:latin typeface="Arial" panose="020B0604020202020204" pitchFamily="34" charset="0"/>
                <a:ea typeface="宋体" panose="02010600030101010101" pitchFamily="2" charset="-122"/>
              </a:rPr>
              <a:t>: (55+2</a:t>
            </a:r>
            <a:r>
              <a:rPr lang="en-US" altLang="zh-CN" sz="2000" dirty="0">
                <a:solidFill>
                  <a:prstClr val="black"/>
                </a:solidFill>
                <a:latin typeface="Arial" panose="020B0604020202020204" pitchFamily="34" charset="0"/>
                <a:ea typeface="宋体" panose="02010600030101010101" pitchFamily="2" charset="-122"/>
                <a:sym typeface="Symbol" panose="05050102010706020507" pitchFamily="18" charset="2"/>
              </a:rPr>
              <a:t>10) </a:t>
            </a:r>
            <a:r>
              <a:rPr lang="en-US" altLang="zh-CN" sz="2000" dirty="0">
                <a:solidFill>
                  <a:prstClr val="black"/>
                </a:solidFill>
                <a:latin typeface="Arial" panose="020B0604020202020204" pitchFamily="34" charset="0"/>
                <a:ea typeface="宋体" panose="02010600030101010101" pitchFamily="2" charset="-122"/>
              </a:rPr>
              <a:t>/ (10+2) = 6.25</a:t>
            </a:r>
          </a:p>
          <a:p>
            <a:pPr>
              <a:lnSpc>
                <a:spcPct val="80000"/>
              </a:lnSpc>
              <a:spcBef>
                <a:spcPct val="50000"/>
              </a:spcBef>
              <a:defRPr/>
            </a:pPr>
            <a:r>
              <a:rPr lang="zh-CN" altLang="en-US" sz="2000" dirty="0">
                <a:solidFill>
                  <a:prstClr val="black"/>
                </a:solidFill>
                <a:latin typeface="Arial" panose="020B0604020202020204" pitchFamily="34" charset="0"/>
                <a:ea typeface="宋体" panose="02010600030101010101" pitchFamily="2" charset="-122"/>
              </a:rPr>
              <a:t>最小可能值</a:t>
            </a:r>
            <a:r>
              <a:rPr lang="en-US" altLang="zh-CN" sz="2000" dirty="0">
                <a:solidFill>
                  <a:prstClr val="black"/>
                </a:solidFill>
                <a:latin typeface="Arial" panose="020B0604020202020204" pitchFamily="34" charset="0"/>
                <a:ea typeface="宋体" panose="02010600030101010101" pitchFamily="2" charset="-122"/>
              </a:rPr>
              <a:t>: (55+3</a:t>
            </a:r>
            <a:r>
              <a:rPr lang="en-US" altLang="zh-CN" sz="2000" dirty="0">
                <a:solidFill>
                  <a:prstClr val="black"/>
                </a:solidFill>
                <a:latin typeface="Arial" panose="020B0604020202020204" pitchFamily="34" charset="0"/>
                <a:ea typeface="宋体" panose="02010600030101010101" pitchFamily="2" charset="-122"/>
                <a:sym typeface="Symbol" panose="05050102010706020507" pitchFamily="18" charset="2"/>
              </a:rPr>
              <a:t>5)</a:t>
            </a:r>
            <a:r>
              <a:rPr lang="en-US" altLang="zh-CN" sz="2000" dirty="0">
                <a:solidFill>
                  <a:prstClr val="black"/>
                </a:solidFill>
                <a:latin typeface="Arial" panose="020B0604020202020204" pitchFamily="34" charset="0"/>
                <a:ea typeface="宋体" panose="02010600030101010101" pitchFamily="2" charset="-122"/>
              </a:rPr>
              <a:t> / (10+3) = 5.38</a:t>
            </a:r>
          </a:p>
          <a:p>
            <a:pPr>
              <a:lnSpc>
                <a:spcPct val="80000"/>
              </a:lnSpc>
              <a:spcBef>
                <a:spcPct val="50000"/>
              </a:spcBef>
              <a:defRPr/>
            </a:pPr>
            <a:r>
              <a:rPr lang="zh-CN" altLang="en-US" sz="2000" dirty="0">
                <a:solidFill>
                  <a:prstClr val="black"/>
                </a:solidFill>
                <a:latin typeface="Arial" panose="020B0604020202020204" pitchFamily="34" charset="0"/>
                <a:ea typeface="宋体" panose="02010600030101010101" pitchFamily="2" charset="-122"/>
              </a:rPr>
              <a:t>因此</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I </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5.38</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6.25</a:t>
            </a:r>
            <a:r>
              <a:rPr lang="en-US" altLang="zh-CN" sz="2000" dirty="0">
                <a:solidFill>
                  <a:prstClr val="black"/>
                </a:solidFill>
                <a:latin typeface="Arial" panose="020B0604020202020204" pitchFamily="34" charset="0"/>
                <a:ea typeface="宋体" panose="02010600030101010101" pitchFamily="2" charset="-122"/>
              </a:rPr>
              <a:t>]</a:t>
            </a: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27</a:t>
            </a:fld>
            <a:endParaRPr kumimoji="1" lang="zh-CN" altLang="en-US"/>
          </a:p>
        </p:txBody>
      </p:sp>
      <p:sp>
        <p:nvSpPr>
          <p:cNvPr id="3" name="圆角矩形标注 2"/>
          <p:cNvSpPr/>
          <p:nvPr/>
        </p:nvSpPr>
        <p:spPr>
          <a:xfrm>
            <a:off x="4270442" y="3274614"/>
            <a:ext cx="1215958" cy="1307111"/>
          </a:xfrm>
          <a:prstGeom prst="wedgeRoundRectCallout">
            <a:avLst>
              <a:gd name="adj1" fmla="val 40767"/>
              <a:gd name="adj2" fmla="val 59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最多有多少个</a:t>
            </a:r>
            <a:r>
              <a:rPr lang="en-US" altLang="zh-CN" dirty="0">
                <a:solidFill>
                  <a:schemeClr val="bg1"/>
                </a:solidFill>
              </a:rPr>
              <a:t>max</a:t>
            </a:r>
            <a:r>
              <a:rPr lang="zh-CN" altLang="en-US" dirty="0">
                <a:solidFill>
                  <a:schemeClr val="bg1"/>
                </a:solidFill>
              </a:rPr>
              <a:t>值？</a:t>
            </a:r>
          </a:p>
        </p:txBody>
      </p:sp>
      <p:sp>
        <p:nvSpPr>
          <p:cNvPr id="70" name="圆角矩形标注 69"/>
          <p:cNvSpPr/>
          <p:nvPr/>
        </p:nvSpPr>
        <p:spPr>
          <a:xfrm>
            <a:off x="2947481" y="5957553"/>
            <a:ext cx="3375498" cy="578316"/>
          </a:xfrm>
          <a:prstGeom prst="wedgeRoundRectCallout">
            <a:avLst>
              <a:gd name="adj1" fmla="val 43598"/>
              <a:gd name="adj2" fmla="val -834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a:t>
            </a:r>
            <a:r>
              <a:rPr lang="zh-CN" altLang="en-US" dirty="0">
                <a:solidFill>
                  <a:schemeClr val="bg1"/>
                </a:solidFill>
              </a:rPr>
              <a:t>中有</a:t>
            </a:r>
            <a:r>
              <a:rPr lang="en-US" altLang="zh-CN" dirty="0">
                <a:solidFill>
                  <a:schemeClr val="bg1"/>
                </a:solidFill>
              </a:rPr>
              <a:t>2</a:t>
            </a:r>
            <a:r>
              <a:rPr lang="zh-CN" altLang="en-US" dirty="0">
                <a:solidFill>
                  <a:schemeClr val="bg1"/>
                </a:solidFill>
              </a:rPr>
              <a:t>个</a:t>
            </a:r>
            <a:r>
              <a:rPr lang="en-US" altLang="zh-CN" dirty="0">
                <a:solidFill>
                  <a:schemeClr val="bg1"/>
                </a:solidFill>
              </a:rPr>
              <a:t>10</a:t>
            </a:r>
            <a:r>
              <a:rPr lang="zh-CN" altLang="en-US" dirty="0">
                <a:solidFill>
                  <a:schemeClr val="bg1"/>
                </a:solidFill>
              </a:rPr>
              <a:t>，比当前均值大，加入两个</a:t>
            </a:r>
            <a:r>
              <a:rPr lang="en-US" altLang="zh-CN" dirty="0">
                <a:solidFill>
                  <a:schemeClr val="bg1"/>
                </a:solidFill>
              </a:rPr>
              <a:t>10</a:t>
            </a:r>
            <a:r>
              <a:rPr lang="zh-CN" altLang="en-US" dirty="0">
                <a:solidFill>
                  <a:schemeClr val="bg1"/>
                </a:solidFill>
              </a:rPr>
              <a:t>！</a:t>
            </a:r>
          </a:p>
        </p:txBody>
      </p:sp>
    </p:spTree>
    <p:extLst>
      <p:ext uri="{BB962C8B-B14F-4D97-AF65-F5344CB8AC3E}">
        <p14:creationId xmlns:p14="http://schemas.microsoft.com/office/powerpoint/2010/main" val="174266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7" dur="500"/>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xEl>
                                              <p:pRg st="1" end="1"/>
                                            </p:txEl>
                                          </p:spTgt>
                                        </p:tgtEl>
                                        <p:attrNameLst>
                                          <p:attrName>style.visibility</p:attrName>
                                        </p:attrNameLst>
                                      </p:cBhvr>
                                      <p:to>
                                        <p:strVal val="visible"/>
                                      </p:to>
                                    </p:set>
                                    <p:animEffect transition="in" filter="fade">
                                      <p:cBhvr>
                                        <p:cTn id="12" dur="500"/>
                                        <p:tgtEl>
                                          <p:spTgt spid="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 calcmode="lin" valueType="num">
                                      <p:cBhvr>
                                        <p:cTn id="29" dur="500" fill="hold"/>
                                        <p:tgtEl>
                                          <p:spTgt spid="70"/>
                                        </p:tgtEl>
                                        <p:attrNameLst>
                                          <p:attrName>ppt_w</p:attrName>
                                        </p:attrNameLst>
                                      </p:cBhvr>
                                      <p:tavLst>
                                        <p:tav tm="0">
                                          <p:val>
                                            <p:fltVal val="0"/>
                                          </p:val>
                                        </p:tav>
                                        <p:tav tm="100000">
                                          <p:val>
                                            <p:strVal val="#ppt_w"/>
                                          </p:val>
                                        </p:tav>
                                      </p:tavLst>
                                    </p:anim>
                                    <p:anim calcmode="lin" valueType="num">
                                      <p:cBhvr>
                                        <p:cTn id="30" dur="500" fill="hold"/>
                                        <p:tgtEl>
                                          <p:spTgt spid="70"/>
                                        </p:tgtEl>
                                        <p:attrNameLst>
                                          <p:attrName>ppt_h</p:attrName>
                                        </p:attrNameLst>
                                      </p:cBhvr>
                                      <p:tavLst>
                                        <p:tav tm="0">
                                          <p:val>
                                            <p:fltVal val="0"/>
                                          </p:val>
                                        </p:tav>
                                        <p:tav tm="100000">
                                          <p:val>
                                            <p:strVal val="#ppt_h"/>
                                          </p:val>
                                        </p:tav>
                                      </p:tavLst>
                                    </p:anim>
                                    <p:animEffect transition="in" filter="fade">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9">
                                            <p:txEl>
                                              <p:pRg st="0" end="0"/>
                                            </p:txEl>
                                          </p:spTgt>
                                        </p:tgtEl>
                                        <p:attrNameLst>
                                          <p:attrName>style.visibility</p:attrName>
                                        </p:attrNameLst>
                                      </p:cBhvr>
                                      <p:to>
                                        <p:strVal val="visible"/>
                                      </p:to>
                                    </p:set>
                                    <p:animEffect transition="in" filter="fade">
                                      <p:cBhvr>
                                        <p:cTn id="41" dur="500"/>
                                        <p:tgtEl>
                                          <p:spTgt spid="6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9">
                                            <p:txEl>
                                              <p:pRg st="1" end="1"/>
                                            </p:txEl>
                                          </p:spTgt>
                                        </p:tgtEl>
                                        <p:attrNameLst>
                                          <p:attrName>style.visibility</p:attrName>
                                        </p:attrNameLst>
                                      </p:cBhvr>
                                      <p:to>
                                        <p:strVal val="visible"/>
                                      </p:to>
                                    </p:set>
                                    <p:animEffect transition="in" filter="fade">
                                      <p:cBhvr>
                                        <p:cTn id="46" dur="500"/>
                                        <p:tgtEl>
                                          <p:spTgt spid="69">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9">
                                            <p:txEl>
                                              <p:pRg st="2" end="2"/>
                                            </p:txEl>
                                          </p:spTgt>
                                        </p:tgtEl>
                                        <p:attrNameLst>
                                          <p:attrName>style.visibility</p:attrName>
                                        </p:attrNameLst>
                                      </p:cBhvr>
                                      <p:to>
                                        <p:strVal val="visible"/>
                                      </p:to>
                                    </p:set>
                                    <p:animEffect transition="in" filter="fade">
                                      <p:cBhvr>
                                        <p:cTn id="51" dur="500"/>
                                        <p:tgtEl>
                                          <p:spTgt spid="69">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66">
                                            <p:txEl>
                                              <p:pRg st="0" end="0"/>
                                            </p:txEl>
                                          </p:spTgt>
                                        </p:tgtEl>
                                        <p:attrNameLst>
                                          <p:attrName>style.visibility</p:attrName>
                                        </p:attrNameLst>
                                      </p:cBhvr>
                                      <p:to>
                                        <p:strVal val="visible"/>
                                      </p:to>
                                    </p:set>
                                    <p:animEffect transition="in" filter="randombar(horizontal)">
                                      <p:cBhvr>
                                        <p:cTn id="56" dur="500"/>
                                        <p:tgtEl>
                                          <p:spTgt spid="66">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6">
                                            <p:txEl>
                                              <p:pRg st="1" end="1"/>
                                            </p:txEl>
                                          </p:spTgt>
                                        </p:tgtEl>
                                        <p:attrNameLst>
                                          <p:attrName>style.visibility</p:attrName>
                                        </p:attrNameLst>
                                      </p:cBhvr>
                                      <p:to>
                                        <p:strVal val="visible"/>
                                      </p:to>
                                    </p:set>
                                    <p:animEffect transition="in" filter="fade">
                                      <p:cBhvr>
                                        <p:cTn id="61" dur="500"/>
                                        <p:tgtEl>
                                          <p:spTgt spid="66">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66" dur="500"/>
                                        <p:tgtEl>
                                          <p:spTgt spid="67">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7">
                                            <p:txEl>
                                              <p:pRg st="1" end="1"/>
                                            </p:txEl>
                                          </p:spTgt>
                                        </p:tgtEl>
                                        <p:attrNameLst>
                                          <p:attrName>style.visibility</p:attrName>
                                        </p:attrNameLst>
                                      </p:cBhvr>
                                      <p:to>
                                        <p:strVal val="visible"/>
                                      </p:to>
                                    </p:set>
                                    <p:animEffect transition="in" filter="fade">
                                      <p:cBhvr>
                                        <p:cTn id="71" dur="500"/>
                                        <p:tgtEl>
                                          <p:spTgt spid="67">
                                            <p:txEl>
                                              <p:pRg st="1" end="1"/>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67">
                                            <p:txEl>
                                              <p:pRg st="2" end="2"/>
                                            </p:txEl>
                                          </p:spTgt>
                                        </p:tgtEl>
                                        <p:attrNameLst>
                                          <p:attrName>style.visibility</p:attrName>
                                        </p:attrNameLst>
                                      </p:cBhvr>
                                      <p:to>
                                        <p:strVal val="visible"/>
                                      </p:to>
                                    </p:set>
                                    <p:animEffect transition="in" filter="fade">
                                      <p:cBhvr>
                                        <p:cTn id="74" dur="500"/>
                                        <p:tgtEl>
                                          <p:spTgt spid="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 grpId="0" animBg="1"/>
      <p:bldP spid="7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7905751" cy="282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en-US" altLang="zh-CN" sz="2400" dirty="0">
                <a:solidFill>
                  <a:prstClr val="black"/>
                </a:solidFill>
                <a:latin typeface="Times New Roman" panose="02020603050405020304" pitchFamily="18" charset="0"/>
                <a:ea typeface="黑体" panose="02010609060101010101" pitchFamily="49" charset="-122"/>
              </a:rPr>
              <a:t>MRA</a:t>
            </a:r>
            <a:r>
              <a:rPr lang="zh-CN" altLang="en-US" sz="2400" dirty="0">
                <a:solidFill>
                  <a:prstClr val="black"/>
                </a:solidFill>
                <a:latin typeface="Times New Roman" panose="02020603050405020304" pitchFamily="18" charset="0"/>
                <a:ea typeface="黑体" panose="02010609060101010101" pitchFamily="49" charset="-122"/>
              </a:rPr>
              <a:t>树聚集分析处理</a:t>
            </a:r>
            <a:r>
              <a:rPr lang="en-US" altLang="zh-CN" sz="2400" dirty="0">
                <a:solidFill>
                  <a:prstClr val="black"/>
                </a:solidFill>
                <a:latin typeface="Times New Roman" panose="02020603050405020304" pitchFamily="18" charset="0"/>
                <a:ea typeface="黑体" panose="02010609060101010101" pitchFamily="49" charset="-122"/>
              </a:rPr>
              <a:t>AVG</a:t>
            </a: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聚集索引</a:t>
              </a:r>
            </a:p>
          </p:txBody>
        </p:sp>
        <p:sp>
          <p:nvSpPr>
            <p:cNvPr id="103" name="矩形 102">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0" name="Rectangle 12"/>
          <p:cNvSpPr>
            <a:spLocks noChangeArrowheads="1"/>
          </p:cNvSpPr>
          <p:nvPr/>
        </p:nvSpPr>
        <p:spPr bwMode="auto">
          <a:xfrm>
            <a:off x="6705600" y="3276600"/>
            <a:ext cx="1828800" cy="13716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1" name="Rectangle 10"/>
          <p:cNvSpPr>
            <a:spLocks noChangeArrowheads="1"/>
          </p:cNvSpPr>
          <p:nvPr/>
        </p:nvSpPr>
        <p:spPr bwMode="auto">
          <a:xfrm>
            <a:off x="6324600" y="1752600"/>
            <a:ext cx="1524000" cy="2362200"/>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2" name="Rectangle 11"/>
          <p:cNvSpPr>
            <a:spLocks noChangeArrowheads="1"/>
          </p:cNvSpPr>
          <p:nvPr/>
        </p:nvSpPr>
        <p:spPr bwMode="auto">
          <a:xfrm>
            <a:off x="6629400" y="1905000"/>
            <a:ext cx="990600" cy="12192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3" name="Text Box 13"/>
          <p:cNvSpPr txBox="1">
            <a:spLocks noChangeArrowheads="1"/>
          </p:cNvSpPr>
          <p:nvPr/>
        </p:nvSpPr>
        <p:spPr bwMode="auto">
          <a:xfrm>
            <a:off x="8103918" y="3320534"/>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dirty="0">
                <a:solidFill>
                  <a:prstClr val="black"/>
                </a:solidFill>
                <a:latin typeface="Arial" panose="020B0604020202020204" pitchFamily="34" charset="0"/>
                <a:ea typeface="宋体" panose="02010600030101010101" pitchFamily="2" charset="-122"/>
              </a:rPr>
              <a:t>A</a:t>
            </a:r>
          </a:p>
        </p:txBody>
      </p:sp>
      <p:sp>
        <p:nvSpPr>
          <p:cNvPr id="44" name="Text Box 14"/>
          <p:cNvSpPr txBox="1">
            <a:spLocks noChangeArrowheads="1"/>
          </p:cNvSpPr>
          <p:nvPr/>
        </p:nvSpPr>
        <p:spPr bwMode="auto">
          <a:xfrm>
            <a:off x="6732318" y="2177534"/>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B</a:t>
            </a:r>
          </a:p>
        </p:txBody>
      </p:sp>
      <p:sp>
        <p:nvSpPr>
          <p:cNvPr id="45" name="Text Box 16"/>
          <p:cNvSpPr txBox="1">
            <a:spLocks noChangeArrowheads="1"/>
          </p:cNvSpPr>
          <p:nvPr/>
        </p:nvSpPr>
        <p:spPr bwMode="auto">
          <a:xfrm>
            <a:off x="5467579" y="4847668"/>
            <a:ext cx="3695242" cy="96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60000"/>
              </a:lnSpc>
              <a:spcBef>
                <a:spcPct val="50000"/>
              </a:spcBef>
              <a:defRPr/>
            </a:pPr>
            <a:r>
              <a:rPr lang="en-US" altLang="zh-CN" sz="2000" u="sng" dirty="0">
                <a:solidFill>
                  <a:prstClr val="black"/>
                </a:solidFill>
                <a:latin typeface="Arial" panose="020B0604020202020204" pitchFamily="34" charset="0"/>
                <a:ea typeface="宋体" panose="02010600030101010101" pitchFamily="2" charset="-122"/>
              </a:rPr>
              <a:t>     min   max   count   sum</a:t>
            </a:r>
          </a:p>
          <a:p>
            <a:pPr>
              <a:lnSpc>
                <a:spcPct val="60000"/>
              </a:lnSpc>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A</a:t>
            </a:r>
            <a:r>
              <a:rPr lang="en-US" altLang="zh-CN" sz="2000" dirty="0">
                <a:solidFill>
                  <a:prstClr val="black"/>
                </a:solidFill>
                <a:latin typeface="Arial" panose="020B0604020202020204" pitchFamily="34" charset="0"/>
                <a:ea typeface="宋体" panose="02010600030101010101" pitchFamily="2" charset="-122"/>
              </a:rPr>
              <a:t>    5       10        5       36         </a:t>
            </a:r>
          </a:p>
          <a:p>
            <a:pPr>
              <a:lnSpc>
                <a:spcPct val="60000"/>
              </a:lnSpc>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B</a:t>
            </a:r>
            <a:r>
              <a:rPr lang="en-US" altLang="zh-CN" sz="2000" dirty="0">
                <a:solidFill>
                  <a:prstClr val="black"/>
                </a:solidFill>
                <a:latin typeface="Arial" panose="020B0604020202020204" pitchFamily="34" charset="0"/>
                <a:ea typeface="宋体" panose="02010600030101010101" pitchFamily="2" charset="-122"/>
              </a:rPr>
              <a:t>    –        –         10     40</a:t>
            </a:r>
          </a:p>
        </p:txBody>
      </p:sp>
      <p:sp>
        <p:nvSpPr>
          <p:cNvPr id="46" name="Text Box 15"/>
          <p:cNvSpPr txBox="1">
            <a:spLocks noChangeArrowheads="1"/>
          </p:cNvSpPr>
          <p:nvPr/>
        </p:nvSpPr>
        <p:spPr bwMode="auto">
          <a:xfrm>
            <a:off x="457203" y="1978581"/>
            <a:ext cx="275428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spcBef>
                <a:spcPct val="50000"/>
              </a:spcBef>
              <a:defRPr/>
            </a:pPr>
            <a:r>
              <a:rPr lang="zh-CN" altLang="en-US" sz="2000" u="sng" dirty="0">
                <a:solidFill>
                  <a:prstClr val="black"/>
                </a:solidFill>
                <a:latin typeface="Arial" panose="020B0604020202020204" pitchFamily="34" charset="0"/>
                <a:ea typeface="宋体" panose="02010600030101010101" pitchFamily="2" charset="-122"/>
              </a:rPr>
              <a:t>置信区间</a:t>
            </a:r>
            <a:endParaRPr lang="en-US" altLang="zh-CN" sz="2000" u="sng" dirty="0">
              <a:solidFill>
                <a:prstClr val="black"/>
              </a:solidFill>
              <a:latin typeface="Arial" panose="020B0604020202020204" pitchFamily="34" charset="0"/>
              <a:ea typeface="宋体" panose="02010600030101010101" pitchFamily="2" charset="-122"/>
            </a:endParaRPr>
          </a:p>
          <a:p>
            <a:pPr>
              <a:lnSpc>
                <a:spcPct val="80000"/>
              </a:lnSpc>
              <a:spcBef>
                <a:spcPct val="50000"/>
              </a:spcBef>
              <a:defRPr/>
            </a:pPr>
            <a:r>
              <a:rPr lang="zh-CN" altLang="en-US" sz="2000" b="1" dirty="0">
                <a:solidFill>
                  <a:prstClr val="black"/>
                </a:solidFill>
                <a:latin typeface="Arial" panose="020B0604020202020204" pitchFamily="34" charset="0"/>
                <a:ea typeface="宋体" panose="02010600030101010101" pitchFamily="2" charset="-122"/>
              </a:rPr>
              <a:t>当前</a:t>
            </a:r>
            <a:r>
              <a:rPr lang="en-US" altLang="zh-CN" sz="2000" b="1" dirty="0" err="1">
                <a:solidFill>
                  <a:prstClr val="black"/>
                </a:solidFill>
                <a:latin typeface="Arial" panose="020B0604020202020204" pitchFamily="34" charset="0"/>
                <a:ea typeface="宋体" panose="02010600030101010101" pitchFamily="2" charset="-122"/>
              </a:rPr>
              <a:t>avg</a:t>
            </a:r>
            <a:r>
              <a:rPr lang="en-US" altLang="zh-CN" sz="2000" b="1" baseline="30000" dirty="0" err="1">
                <a:solidFill>
                  <a:prstClr val="black"/>
                </a:solidFill>
                <a:latin typeface="Arial" panose="020B0604020202020204" pitchFamily="34" charset="0"/>
                <a:ea typeface="宋体" panose="02010600030101010101" pitchFamily="2" charset="-122"/>
              </a:rPr>
              <a:t>NC</a:t>
            </a:r>
            <a:r>
              <a:rPr lang="en-US" altLang="zh-CN" sz="2000" dirty="0">
                <a:solidFill>
                  <a:prstClr val="black"/>
                </a:solidFill>
                <a:latin typeface="Arial" panose="020B0604020202020204" pitchFamily="34" charset="0"/>
                <a:ea typeface="宋体" panose="02010600030101010101" pitchFamily="2" charset="-122"/>
              </a:rPr>
              <a:t> = 40/10 = 4</a:t>
            </a:r>
            <a:endParaRPr lang="en-US" altLang="zh-CN" sz="2000" b="1" dirty="0">
              <a:solidFill>
                <a:prstClr val="black"/>
              </a:solidFill>
              <a:latin typeface="Arial" panose="020B0604020202020204" pitchFamily="34" charset="0"/>
              <a:ea typeface="宋体" panose="02010600030101010101" pitchFamily="2" charset="-122"/>
            </a:endParaRPr>
          </a:p>
        </p:txBody>
      </p:sp>
      <p:grpSp>
        <p:nvGrpSpPr>
          <p:cNvPr id="47" name="Group 41"/>
          <p:cNvGrpSpPr>
            <a:grpSpLocks/>
          </p:cNvGrpSpPr>
          <p:nvPr/>
        </p:nvGrpSpPr>
        <p:grpSpPr bwMode="auto">
          <a:xfrm>
            <a:off x="7005778" y="3341432"/>
            <a:ext cx="1371600" cy="1328738"/>
            <a:chOff x="3024" y="2400"/>
            <a:chExt cx="864" cy="837"/>
          </a:xfrm>
        </p:grpSpPr>
        <p:sp>
          <p:nvSpPr>
            <p:cNvPr id="48" name="Line 21"/>
            <p:cNvSpPr>
              <a:spLocks noChangeShapeType="1"/>
            </p:cNvSpPr>
            <p:nvPr/>
          </p:nvSpPr>
          <p:spPr bwMode="auto">
            <a:xfrm flipV="1">
              <a:off x="3024" y="2592"/>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9" name="Line 22"/>
            <p:cNvSpPr>
              <a:spLocks noChangeShapeType="1"/>
            </p:cNvSpPr>
            <p:nvPr/>
          </p:nvSpPr>
          <p:spPr bwMode="auto">
            <a:xfrm flipH="1" flipV="1">
              <a:off x="3264" y="2400"/>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0" name="Text Box 23"/>
            <p:cNvSpPr txBox="1">
              <a:spLocks noChangeArrowheads="1"/>
            </p:cNvSpPr>
            <p:nvPr/>
          </p:nvSpPr>
          <p:spPr bwMode="auto">
            <a:xfrm>
              <a:off x="3072" y="2592"/>
              <a:ext cx="43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10</a:t>
              </a:r>
              <a:endParaRPr lang="en-US" altLang="zh-CN" sz="1600">
                <a:solidFill>
                  <a:prstClr val="black"/>
                </a:solidFill>
                <a:latin typeface="Arial" panose="020B0604020202020204" pitchFamily="34" charset="0"/>
                <a:ea typeface="宋体" panose="02010600030101010101" pitchFamily="2" charset="-122"/>
              </a:endParaRPr>
            </a:p>
          </p:txBody>
        </p:sp>
        <p:sp>
          <p:nvSpPr>
            <p:cNvPr id="51" name="Line 25"/>
            <p:cNvSpPr>
              <a:spLocks noChangeShapeType="1"/>
            </p:cNvSpPr>
            <p:nvPr/>
          </p:nvSpPr>
          <p:spPr bwMode="auto">
            <a:xfrm flipV="1">
              <a:off x="3264" y="2400"/>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2" name="Line 26"/>
            <p:cNvSpPr>
              <a:spLocks noChangeShapeType="1"/>
            </p:cNvSpPr>
            <p:nvPr/>
          </p:nvSpPr>
          <p:spPr bwMode="auto">
            <a:xfrm flipH="1" flipV="1">
              <a:off x="3024" y="2592"/>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grpSp>
          <p:nvGrpSpPr>
            <p:cNvPr id="53" name="Group 28"/>
            <p:cNvGrpSpPr>
              <a:grpSpLocks/>
            </p:cNvGrpSpPr>
            <p:nvPr/>
          </p:nvGrpSpPr>
          <p:grpSpPr bwMode="auto">
            <a:xfrm>
              <a:off x="3648" y="2976"/>
              <a:ext cx="240" cy="213"/>
              <a:chOff x="3264" y="3216"/>
              <a:chExt cx="240" cy="213"/>
            </a:xfrm>
          </p:grpSpPr>
          <p:sp>
            <p:nvSpPr>
              <p:cNvPr id="63" name="Line 29"/>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4" name="Line 30"/>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5" name="Text Box 31"/>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5</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54" name="Group 32"/>
            <p:cNvGrpSpPr>
              <a:grpSpLocks/>
            </p:cNvGrpSpPr>
            <p:nvPr/>
          </p:nvGrpSpPr>
          <p:grpSpPr bwMode="auto">
            <a:xfrm>
              <a:off x="3648" y="2688"/>
              <a:ext cx="240" cy="213"/>
              <a:chOff x="3264" y="3216"/>
              <a:chExt cx="240" cy="213"/>
            </a:xfrm>
          </p:grpSpPr>
          <p:sp>
            <p:nvSpPr>
              <p:cNvPr id="60" name="Line 33"/>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1" name="Line 34"/>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62" name="Text Box 35"/>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dirty="0">
                    <a:solidFill>
                      <a:prstClr val="black"/>
                    </a:solidFill>
                    <a:latin typeface="Arial" panose="020B0604020202020204" pitchFamily="34" charset="0"/>
                    <a:ea typeface="宋体" panose="02010600030101010101" pitchFamily="2" charset="-122"/>
                  </a:rPr>
                  <a:t>6</a:t>
                </a:r>
                <a:endParaRPr lang="en-US" altLang="zh-CN" sz="1600" dirty="0">
                  <a:solidFill>
                    <a:prstClr val="black"/>
                  </a:solidFill>
                  <a:latin typeface="Arial" panose="020B0604020202020204" pitchFamily="34" charset="0"/>
                  <a:ea typeface="宋体" panose="02010600030101010101" pitchFamily="2" charset="-122"/>
                </a:endParaRPr>
              </a:p>
            </p:txBody>
          </p:sp>
        </p:grpSp>
        <p:grpSp>
          <p:nvGrpSpPr>
            <p:cNvPr id="55" name="Group 36"/>
            <p:cNvGrpSpPr>
              <a:grpSpLocks/>
            </p:cNvGrpSpPr>
            <p:nvPr/>
          </p:nvGrpSpPr>
          <p:grpSpPr bwMode="auto">
            <a:xfrm>
              <a:off x="3216" y="3024"/>
              <a:ext cx="240" cy="213"/>
              <a:chOff x="3264" y="3216"/>
              <a:chExt cx="240" cy="213"/>
            </a:xfrm>
          </p:grpSpPr>
          <p:sp>
            <p:nvSpPr>
              <p:cNvPr id="57" name="Line 37"/>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8" name="Line 38"/>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59" name="Text Box 39"/>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5</a:t>
                </a:r>
                <a:endParaRPr lang="en-US" altLang="zh-CN" sz="1600">
                  <a:solidFill>
                    <a:prstClr val="black"/>
                  </a:solidFill>
                  <a:latin typeface="Arial" panose="020B0604020202020204" pitchFamily="34" charset="0"/>
                  <a:ea typeface="宋体" panose="02010600030101010101" pitchFamily="2" charset="-122"/>
                </a:endParaRPr>
              </a:p>
            </p:txBody>
          </p:sp>
        </p:grpSp>
        <p:sp>
          <p:nvSpPr>
            <p:cNvPr id="56" name="Text Box 40"/>
            <p:cNvSpPr txBox="1">
              <a:spLocks noChangeArrowheads="1"/>
            </p:cNvSpPr>
            <p:nvPr/>
          </p:nvSpPr>
          <p:spPr bwMode="auto">
            <a:xfrm>
              <a:off x="3312" y="2448"/>
              <a:ext cx="43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10</a:t>
              </a:r>
              <a:endParaRPr lang="en-US" altLang="zh-CN" sz="1600">
                <a:solidFill>
                  <a:prstClr val="black"/>
                </a:solidFill>
                <a:latin typeface="Arial" panose="020B0604020202020204" pitchFamily="34" charset="0"/>
                <a:ea typeface="宋体" panose="02010600030101010101" pitchFamily="2" charset="-122"/>
              </a:endParaRPr>
            </a:p>
          </p:txBody>
        </p:sp>
      </p:grpSp>
      <p:sp>
        <p:nvSpPr>
          <p:cNvPr id="68" name="Text Box 44"/>
          <p:cNvSpPr txBox="1">
            <a:spLocks noChangeArrowheads="1"/>
          </p:cNvSpPr>
          <p:nvPr/>
        </p:nvSpPr>
        <p:spPr bwMode="auto">
          <a:xfrm>
            <a:off x="5249569" y="5988467"/>
            <a:ext cx="39132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2000" dirty="0">
                <a:solidFill>
                  <a:prstClr val="black"/>
                </a:solidFill>
                <a:latin typeface="Arial" panose="020B0604020202020204" pitchFamily="34" charset="0"/>
                <a:ea typeface="宋体" panose="02010600030101010101" pitchFamily="2" charset="-122"/>
              </a:rPr>
              <a:t>A</a:t>
            </a:r>
            <a:r>
              <a:rPr lang="zh-CN" altLang="en-US" sz="2000" dirty="0">
                <a:solidFill>
                  <a:prstClr val="black"/>
                </a:solidFill>
                <a:latin typeface="Arial" panose="020B0604020202020204" pitchFamily="34" charset="0"/>
                <a:ea typeface="宋体" panose="02010600030101010101" pitchFamily="2" charset="-122"/>
              </a:rPr>
              <a:t>中一种值的分布</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5</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5</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6</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10</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10</a:t>
            </a:r>
            <a:r>
              <a:rPr lang="en-US" altLang="zh-CN" sz="2000" dirty="0">
                <a:solidFill>
                  <a:prstClr val="black"/>
                </a:solidFill>
                <a:latin typeface="Arial" panose="020B0604020202020204" pitchFamily="34" charset="0"/>
                <a:ea typeface="宋体" panose="02010600030101010101" pitchFamily="2" charset="-122"/>
              </a:rPr>
              <a:t>}</a:t>
            </a:r>
            <a:endParaRPr lang="en-US" altLang="zh-CN" sz="2000" b="1" dirty="0">
              <a:solidFill>
                <a:prstClr val="black"/>
              </a:solidFill>
              <a:latin typeface="Arial" panose="020B0604020202020204" pitchFamily="34" charset="0"/>
              <a:ea typeface="宋体" panose="02010600030101010101" pitchFamily="2" charset="-122"/>
            </a:endParaRPr>
          </a:p>
        </p:txBody>
      </p:sp>
      <p:sp>
        <p:nvSpPr>
          <p:cNvPr id="69" name="Text Box 45"/>
          <p:cNvSpPr txBox="1">
            <a:spLocks noChangeArrowheads="1"/>
          </p:cNvSpPr>
          <p:nvPr/>
        </p:nvSpPr>
        <p:spPr bwMode="auto">
          <a:xfrm>
            <a:off x="476254" y="2792849"/>
            <a:ext cx="3821880"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spcBef>
                <a:spcPct val="50000"/>
              </a:spcBef>
              <a:defRPr/>
            </a:pPr>
            <a:r>
              <a:rPr lang="zh-CN" altLang="en-US" sz="2000" dirty="0">
                <a:solidFill>
                  <a:prstClr val="black"/>
                </a:solidFill>
                <a:latin typeface="Arial" panose="020B0604020202020204" pitchFamily="34" charset="0"/>
                <a:ea typeface="宋体" panose="02010600030101010101" pitchFamily="2" charset="-122"/>
              </a:rPr>
              <a:t>最大可能值</a:t>
            </a:r>
            <a:r>
              <a:rPr lang="en-US" altLang="zh-CN" sz="2000" dirty="0">
                <a:solidFill>
                  <a:prstClr val="black"/>
                </a:solidFill>
                <a:latin typeface="Arial" panose="020B0604020202020204" pitchFamily="34" charset="0"/>
                <a:ea typeface="宋体" panose="02010600030101010101" pitchFamily="2" charset="-122"/>
              </a:rPr>
              <a:t>: </a:t>
            </a:r>
          </a:p>
          <a:p>
            <a:pPr>
              <a:lnSpc>
                <a:spcPct val="80000"/>
              </a:lnSpc>
              <a:spcBef>
                <a:spcPct val="50000"/>
              </a:spcBef>
              <a:defRPr/>
            </a:pPr>
            <a:r>
              <a:rPr lang="en-US" altLang="zh-CN" sz="2000" dirty="0">
                <a:solidFill>
                  <a:prstClr val="black"/>
                </a:solidFill>
                <a:latin typeface="Arial" panose="020B0604020202020204" pitchFamily="34" charset="0"/>
                <a:ea typeface="宋体" panose="02010600030101010101" pitchFamily="2" charset="-122"/>
              </a:rPr>
              <a:t>(40+2</a:t>
            </a:r>
            <a:r>
              <a:rPr lang="en-US" altLang="zh-CN" sz="2000" dirty="0">
                <a:solidFill>
                  <a:prstClr val="black"/>
                </a:solidFill>
                <a:latin typeface="Arial" panose="020B0604020202020204" pitchFamily="34" charset="0"/>
                <a:ea typeface="宋体" panose="02010600030101010101" pitchFamily="2" charset="-122"/>
                <a:sym typeface="Symbol" panose="05050102010706020507" pitchFamily="18" charset="2"/>
              </a:rPr>
              <a:t>10) </a:t>
            </a:r>
            <a:r>
              <a:rPr lang="en-US" altLang="zh-CN" sz="2000" dirty="0">
                <a:solidFill>
                  <a:prstClr val="black"/>
                </a:solidFill>
                <a:latin typeface="Arial" panose="020B0604020202020204" pitchFamily="34" charset="0"/>
                <a:ea typeface="宋体" panose="02010600030101010101" pitchFamily="2" charset="-122"/>
              </a:rPr>
              <a:t>/ (10+2) = 60 / 12 = 5</a:t>
            </a:r>
          </a:p>
          <a:p>
            <a:pPr>
              <a:lnSpc>
                <a:spcPct val="80000"/>
              </a:lnSpc>
              <a:spcBef>
                <a:spcPct val="50000"/>
              </a:spcBef>
              <a:defRPr/>
            </a:pPr>
            <a:r>
              <a:rPr lang="en-US" altLang="zh-CN" sz="2000" dirty="0">
                <a:solidFill>
                  <a:prstClr val="black"/>
                </a:solidFill>
                <a:latin typeface="Arial" panose="020B0604020202020204" pitchFamily="34" charset="0"/>
                <a:ea typeface="宋体" panose="02010600030101010101" pitchFamily="2" charset="-122"/>
              </a:rPr>
              <a:t>(60+6) / (12+1) = 66/13 = 5.07 </a:t>
            </a:r>
          </a:p>
          <a:p>
            <a:pPr>
              <a:lnSpc>
                <a:spcPct val="80000"/>
              </a:lnSpc>
              <a:spcBef>
                <a:spcPct val="50000"/>
              </a:spcBef>
              <a:defRPr/>
            </a:pPr>
            <a:r>
              <a:rPr lang="zh-CN" altLang="en-US" sz="2000" dirty="0">
                <a:solidFill>
                  <a:prstClr val="black"/>
                </a:solidFill>
                <a:latin typeface="Arial" panose="020B0604020202020204" pitchFamily="34" charset="0"/>
                <a:ea typeface="宋体" panose="02010600030101010101" pitchFamily="2" charset="-122"/>
              </a:rPr>
              <a:t>最小可能值</a:t>
            </a:r>
            <a:r>
              <a:rPr lang="en-US" altLang="zh-CN" sz="2000" dirty="0">
                <a:solidFill>
                  <a:prstClr val="black"/>
                </a:solidFill>
                <a:latin typeface="Arial" panose="020B0604020202020204" pitchFamily="34" charset="0"/>
                <a:ea typeface="宋体" panose="02010600030101010101" pitchFamily="2" charset="-122"/>
              </a:rPr>
              <a:t>: </a:t>
            </a:r>
          </a:p>
          <a:p>
            <a:pPr>
              <a:lnSpc>
                <a:spcPct val="80000"/>
              </a:lnSpc>
              <a:spcBef>
                <a:spcPct val="50000"/>
              </a:spcBef>
              <a:defRPr/>
            </a:pPr>
            <a:r>
              <a:rPr lang="en-US" altLang="zh-CN" sz="2000" dirty="0">
                <a:solidFill>
                  <a:prstClr val="black"/>
                </a:solidFill>
                <a:latin typeface="Arial" panose="020B0604020202020204" pitchFamily="34" charset="0"/>
                <a:ea typeface="宋体" panose="02010600030101010101" pitchFamily="2" charset="-122"/>
              </a:rPr>
              <a:t>4</a:t>
            </a:r>
          </a:p>
          <a:p>
            <a:pPr>
              <a:lnSpc>
                <a:spcPct val="80000"/>
              </a:lnSpc>
              <a:spcBef>
                <a:spcPct val="50000"/>
              </a:spcBef>
              <a:defRPr/>
            </a:pPr>
            <a:r>
              <a:rPr lang="zh-CN" altLang="en-US" sz="2000" dirty="0">
                <a:solidFill>
                  <a:prstClr val="black"/>
                </a:solidFill>
                <a:latin typeface="Arial" panose="020B0604020202020204" pitchFamily="34" charset="0"/>
                <a:ea typeface="宋体" panose="02010600030101010101" pitchFamily="2" charset="-122"/>
              </a:rPr>
              <a:t>因此</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I </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4</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5.07</a:t>
            </a:r>
            <a:r>
              <a:rPr lang="en-US" altLang="zh-CN" sz="2000" dirty="0">
                <a:solidFill>
                  <a:prstClr val="black"/>
                </a:solidFill>
                <a:latin typeface="Arial" panose="020B0604020202020204" pitchFamily="34" charset="0"/>
                <a:ea typeface="宋体" panose="02010600030101010101" pitchFamily="2" charset="-122"/>
              </a:rPr>
              <a:t>]</a:t>
            </a:r>
          </a:p>
        </p:txBody>
      </p:sp>
      <p:grpSp>
        <p:nvGrpSpPr>
          <p:cNvPr id="70" name="Group 41"/>
          <p:cNvGrpSpPr>
            <a:grpSpLocks/>
          </p:cNvGrpSpPr>
          <p:nvPr/>
        </p:nvGrpSpPr>
        <p:grpSpPr bwMode="auto">
          <a:xfrm>
            <a:off x="7010400" y="3341432"/>
            <a:ext cx="1371600" cy="1328738"/>
            <a:chOff x="3024" y="2400"/>
            <a:chExt cx="864" cy="837"/>
          </a:xfrm>
        </p:grpSpPr>
        <p:sp>
          <p:nvSpPr>
            <p:cNvPr id="71" name="Line 21"/>
            <p:cNvSpPr>
              <a:spLocks noChangeShapeType="1"/>
            </p:cNvSpPr>
            <p:nvPr/>
          </p:nvSpPr>
          <p:spPr bwMode="auto">
            <a:xfrm flipV="1">
              <a:off x="3024" y="2592"/>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72" name="Line 22"/>
            <p:cNvSpPr>
              <a:spLocks noChangeShapeType="1"/>
            </p:cNvSpPr>
            <p:nvPr/>
          </p:nvSpPr>
          <p:spPr bwMode="auto">
            <a:xfrm flipH="1" flipV="1">
              <a:off x="3264" y="2400"/>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73" name="Text Box 23"/>
            <p:cNvSpPr txBox="1">
              <a:spLocks noChangeArrowheads="1"/>
            </p:cNvSpPr>
            <p:nvPr/>
          </p:nvSpPr>
          <p:spPr bwMode="auto">
            <a:xfrm>
              <a:off x="3072" y="2592"/>
              <a:ext cx="43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10</a:t>
              </a:r>
              <a:endParaRPr lang="en-US" altLang="zh-CN" sz="1600">
                <a:solidFill>
                  <a:prstClr val="black"/>
                </a:solidFill>
                <a:latin typeface="Arial" panose="020B0604020202020204" pitchFamily="34" charset="0"/>
                <a:ea typeface="宋体" panose="02010600030101010101" pitchFamily="2" charset="-122"/>
              </a:endParaRPr>
            </a:p>
          </p:txBody>
        </p:sp>
        <p:sp>
          <p:nvSpPr>
            <p:cNvPr id="74" name="Line 25"/>
            <p:cNvSpPr>
              <a:spLocks noChangeShapeType="1"/>
            </p:cNvSpPr>
            <p:nvPr/>
          </p:nvSpPr>
          <p:spPr bwMode="auto">
            <a:xfrm flipV="1">
              <a:off x="3264" y="2400"/>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75" name="Line 26"/>
            <p:cNvSpPr>
              <a:spLocks noChangeShapeType="1"/>
            </p:cNvSpPr>
            <p:nvPr/>
          </p:nvSpPr>
          <p:spPr bwMode="auto">
            <a:xfrm flipH="1" flipV="1">
              <a:off x="3024" y="2592"/>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grpSp>
          <p:nvGrpSpPr>
            <p:cNvPr id="76" name="Group 28"/>
            <p:cNvGrpSpPr>
              <a:grpSpLocks/>
            </p:cNvGrpSpPr>
            <p:nvPr/>
          </p:nvGrpSpPr>
          <p:grpSpPr bwMode="auto">
            <a:xfrm>
              <a:off x="3648" y="2976"/>
              <a:ext cx="240" cy="213"/>
              <a:chOff x="3264" y="3216"/>
              <a:chExt cx="240" cy="213"/>
            </a:xfrm>
          </p:grpSpPr>
          <p:sp>
            <p:nvSpPr>
              <p:cNvPr id="86" name="Line 29"/>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87" name="Line 30"/>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88" name="Text Box 31"/>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dirty="0">
                    <a:solidFill>
                      <a:prstClr val="black"/>
                    </a:solidFill>
                    <a:latin typeface="Arial" panose="020B0604020202020204" pitchFamily="34" charset="0"/>
                    <a:ea typeface="宋体" panose="02010600030101010101" pitchFamily="2" charset="-122"/>
                  </a:rPr>
                  <a:t>5</a:t>
                </a:r>
                <a:endParaRPr lang="en-US" altLang="zh-CN" sz="1600" dirty="0">
                  <a:solidFill>
                    <a:prstClr val="black"/>
                  </a:solidFill>
                  <a:latin typeface="Arial" panose="020B0604020202020204" pitchFamily="34" charset="0"/>
                  <a:ea typeface="宋体" panose="02010600030101010101" pitchFamily="2" charset="-122"/>
                </a:endParaRPr>
              </a:p>
            </p:txBody>
          </p:sp>
        </p:grpSp>
        <p:grpSp>
          <p:nvGrpSpPr>
            <p:cNvPr id="77" name="Group 32"/>
            <p:cNvGrpSpPr>
              <a:grpSpLocks/>
            </p:cNvGrpSpPr>
            <p:nvPr/>
          </p:nvGrpSpPr>
          <p:grpSpPr bwMode="auto">
            <a:xfrm>
              <a:off x="3024" y="2423"/>
              <a:ext cx="240" cy="213"/>
              <a:chOff x="2640" y="2951"/>
              <a:chExt cx="240" cy="213"/>
            </a:xfrm>
          </p:grpSpPr>
          <p:sp>
            <p:nvSpPr>
              <p:cNvPr id="83" name="Line 33"/>
              <p:cNvSpPr>
                <a:spLocks noChangeShapeType="1"/>
              </p:cNvSpPr>
              <p:nvPr/>
            </p:nvSpPr>
            <p:spPr bwMode="auto">
              <a:xfrm flipV="1">
                <a:off x="2640" y="2951"/>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84" name="Line 34"/>
              <p:cNvSpPr>
                <a:spLocks noChangeShapeType="1"/>
              </p:cNvSpPr>
              <p:nvPr/>
            </p:nvSpPr>
            <p:spPr bwMode="auto">
              <a:xfrm flipH="1" flipV="1">
                <a:off x="2640" y="2951"/>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85" name="Text Box 35"/>
              <p:cNvSpPr txBox="1">
                <a:spLocks noChangeArrowheads="1"/>
              </p:cNvSpPr>
              <p:nvPr/>
            </p:nvSpPr>
            <p:spPr bwMode="auto">
              <a:xfrm>
                <a:off x="2736" y="2951"/>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dirty="0">
                    <a:solidFill>
                      <a:prstClr val="black"/>
                    </a:solidFill>
                    <a:latin typeface="Arial" panose="020B0604020202020204" pitchFamily="34" charset="0"/>
                    <a:ea typeface="宋体" panose="02010600030101010101" pitchFamily="2" charset="-122"/>
                  </a:rPr>
                  <a:t>6</a:t>
                </a:r>
                <a:endParaRPr lang="en-US" altLang="zh-CN" sz="1600" dirty="0">
                  <a:solidFill>
                    <a:prstClr val="black"/>
                  </a:solidFill>
                  <a:latin typeface="Arial" panose="020B0604020202020204" pitchFamily="34" charset="0"/>
                  <a:ea typeface="宋体" panose="02010600030101010101" pitchFamily="2" charset="-122"/>
                </a:endParaRPr>
              </a:p>
            </p:txBody>
          </p:sp>
        </p:grpSp>
        <p:grpSp>
          <p:nvGrpSpPr>
            <p:cNvPr id="78" name="Group 36"/>
            <p:cNvGrpSpPr>
              <a:grpSpLocks/>
            </p:cNvGrpSpPr>
            <p:nvPr/>
          </p:nvGrpSpPr>
          <p:grpSpPr bwMode="auto">
            <a:xfrm>
              <a:off x="3216" y="3024"/>
              <a:ext cx="240" cy="213"/>
              <a:chOff x="3264" y="3216"/>
              <a:chExt cx="240" cy="213"/>
            </a:xfrm>
          </p:grpSpPr>
          <p:sp>
            <p:nvSpPr>
              <p:cNvPr id="80" name="Line 37"/>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81" name="Line 38"/>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82" name="Text Box 39"/>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5</a:t>
                </a:r>
                <a:endParaRPr lang="en-US" altLang="zh-CN" sz="1600">
                  <a:solidFill>
                    <a:prstClr val="black"/>
                  </a:solidFill>
                  <a:latin typeface="Arial" panose="020B0604020202020204" pitchFamily="34" charset="0"/>
                  <a:ea typeface="宋体" panose="02010600030101010101" pitchFamily="2" charset="-122"/>
                </a:endParaRPr>
              </a:p>
            </p:txBody>
          </p:sp>
        </p:grpSp>
        <p:sp>
          <p:nvSpPr>
            <p:cNvPr id="79" name="Text Box 40"/>
            <p:cNvSpPr txBox="1">
              <a:spLocks noChangeArrowheads="1"/>
            </p:cNvSpPr>
            <p:nvPr/>
          </p:nvSpPr>
          <p:spPr bwMode="auto">
            <a:xfrm>
              <a:off x="3312" y="2448"/>
              <a:ext cx="43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10</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89" name="Group 41"/>
          <p:cNvGrpSpPr>
            <a:grpSpLocks/>
          </p:cNvGrpSpPr>
          <p:nvPr/>
        </p:nvGrpSpPr>
        <p:grpSpPr bwMode="auto">
          <a:xfrm>
            <a:off x="7310578" y="3798632"/>
            <a:ext cx="1447800" cy="871538"/>
            <a:chOff x="3216" y="2688"/>
            <a:chExt cx="912" cy="549"/>
          </a:xfrm>
        </p:grpSpPr>
        <p:sp>
          <p:nvSpPr>
            <p:cNvPr id="90" name="Line 21"/>
            <p:cNvSpPr>
              <a:spLocks noChangeShapeType="1"/>
            </p:cNvSpPr>
            <p:nvPr/>
          </p:nvSpPr>
          <p:spPr bwMode="auto">
            <a:xfrm flipV="1">
              <a:off x="3408" y="3024"/>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91" name="Line 22"/>
            <p:cNvSpPr>
              <a:spLocks noChangeShapeType="1"/>
            </p:cNvSpPr>
            <p:nvPr/>
          </p:nvSpPr>
          <p:spPr bwMode="auto">
            <a:xfrm flipH="1" flipV="1">
              <a:off x="3648" y="2832"/>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92" name="Text Box 23"/>
            <p:cNvSpPr txBox="1">
              <a:spLocks noChangeArrowheads="1"/>
            </p:cNvSpPr>
            <p:nvPr/>
          </p:nvSpPr>
          <p:spPr bwMode="auto">
            <a:xfrm>
              <a:off x="3456" y="3024"/>
              <a:ext cx="43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10</a:t>
              </a:r>
              <a:endParaRPr lang="en-US" altLang="zh-CN" sz="1600">
                <a:solidFill>
                  <a:prstClr val="black"/>
                </a:solidFill>
                <a:latin typeface="Arial" panose="020B0604020202020204" pitchFamily="34" charset="0"/>
                <a:ea typeface="宋体" panose="02010600030101010101" pitchFamily="2" charset="-122"/>
              </a:endParaRPr>
            </a:p>
          </p:txBody>
        </p:sp>
        <p:sp>
          <p:nvSpPr>
            <p:cNvPr id="93" name="Line 25"/>
            <p:cNvSpPr>
              <a:spLocks noChangeShapeType="1"/>
            </p:cNvSpPr>
            <p:nvPr/>
          </p:nvSpPr>
          <p:spPr bwMode="auto">
            <a:xfrm flipV="1">
              <a:off x="3648" y="2832"/>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94" name="Line 26"/>
            <p:cNvSpPr>
              <a:spLocks noChangeShapeType="1"/>
            </p:cNvSpPr>
            <p:nvPr/>
          </p:nvSpPr>
          <p:spPr bwMode="auto">
            <a:xfrm flipH="1" flipV="1">
              <a:off x="3408" y="3024"/>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grpSp>
          <p:nvGrpSpPr>
            <p:cNvPr id="95" name="Group 28"/>
            <p:cNvGrpSpPr>
              <a:grpSpLocks/>
            </p:cNvGrpSpPr>
            <p:nvPr/>
          </p:nvGrpSpPr>
          <p:grpSpPr bwMode="auto">
            <a:xfrm>
              <a:off x="3648" y="2976"/>
              <a:ext cx="240" cy="213"/>
              <a:chOff x="3264" y="3216"/>
              <a:chExt cx="240" cy="213"/>
            </a:xfrm>
          </p:grpSpPr>
          <p:sp>
            <p:nvSpPr>
              <p:cNvPr id="109" name="Line 29"/>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10" name="Line 30"/>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11" name="Text Box 31"/>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5</a:t>
                </a:r>
                <a:endParaRPr lang="en-US" altLang="zh-CN" sz="1600">
                  <a:solidFill>
                    <a:prstClr val="black"/>
                  </a:solidFill>
                  <a:latin typeface="Arial" panose="020B0604020202020204" pitchFamily="34" charset="0"/>
                  <a:ea typeface="宋体" panose="02010600030101010101" pitchFamily="2" charset="-122"/>
                </a:endParaRPr>
              </a:p>
            </p:txBody>
          </p:sp>
        </p:grpSp>
        <p:grpSp>
          <p:nvGrpSpPr>
            <p:cNvPr id="96" name="Group 32"/>
            <p:cNvGrpSpPr>
              <a:grpSpLocks/>
            </p:cNvGrpSpPr>
            <p:nvPr/>
          </p:nvGrpSpPr>
          <p:grpSpPr bwMode="auto">
            <a:xfrm>
              <a:off x="3648" y="2688"/>
              <a:ext cx="240" cy="213"/>
              <a:chOff x="3264" y="3216"/>
              <a:chExt cx="240" cy="213"/>
            </a:xfrm>
          </p:grpSpPr>
          <p:sp>
            <p:nvSpPr>
              <p:cNvPr id="106" name="Line 33"/>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07" name="Line 34"/>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08" name="Text Box 35"/>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dirty="0">
                    <a:solidFill>
                      <a:prstClr val="black"/>
                    </a:solidFill>
                    <a:latin typeface="Arial" panose="020B0604020202020204" pitchFamily="34" charset="0"/>
                    <a:ea typeface="宋体" panose="02010600030101010101" pitchFamily="2" charset="-122"/>
                  </a:rPr>
                  <a:t>6</a:t>
                </a:r>
                <a:endParaRPr lang="en-US" altLang="zh-CN" sz="1600" dirty="0">
                  <a:solidFill>
                    <a:prstClr val="black"/>
                  </a:solidFill>
                  <a:latin typeface="Arial" panose="020B0604020202020204" pitchFamily="34" charset="0"/>
                  <a:ea typeface="宋体" panose="02010600030101010101" pitchFamily="2" charset="-122"/>
                </a:endParaRPr>
              </a:p>
            </p:txBody>
          </p:sp>
        </p:grpSp>
        <p:grpSp>
          <p:nvGrpSpPr>
            <p:cNvPr id="97" name="Group 36"/>
            <p:cNvGrpSpPr>
              <a:grpSpLocks/>
            </p:cNvGrpSpPr>
            <p:nvPr/>
          </p:nvGrpSpPr>
          <p:grpSpPr bwMode="auto">
            <a:xfrm>
              <a:off x="3216" y="3024"/>
              <a:ext cx="240" cy="213"/>
              <a:chOff x="3264" y="3216"/>
              <a:chExt cx="240" cy="213"/>
            </a:xfrm>
          </p:grpSpPr>
          <p:sp>
            <p:nvSpPr>
              <p:cNvPr id="99" name="Line 37"/>
              <p:cNvSpPr>
                <a:spLocks noChangeShapeType="1"/>
              </p:cNvSpPr>
              <p:nvPr/>
            </p:nvSpPr>
            <p:spPr bwMode="auto">
              <a:xfrm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04" name="Line 38"/>
              <p:cNvSpPr>
                <a:spLocks noChangeShapeType="1"/>
              </p:cNvSpPr>
              <p:nvPr/>
            </p:nvSpPr>
            <p:spPr bwMode="auto">
              <a:xfrm flipH="1" flipV="1">
                <a:off x="3264" y="3216"/>
                <a:ext cx="96"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105" name="Text Box 39"/>
              <p:cNvSpPr txBox="1">
                <a:spLocks noChangeArrowheads="1"/>
              </p:cNvSpPr>
              <p:nvPr/>
            </p:nvSpPr>
            <p:spPr bwMode="auto">
              <a:xfrm>
                <a:off x="3360" y="3216"/>
                <a:ext cx="14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a:solidFill>
                      <a:prstClr val="black"/>
                    </a:solidFill>
                    <a:latin typeface="Arial" panose="020B0604020202020204" pitchFamily="34" charset="0"/>
                    <a:ea typeface="宋体" panose="02010600030101010101" pitchFamily="2" charset="-122"/>
                  </a:rPr>
                  <a:t>5</a:t>
                </a:r>
                <a:endParaRPr lang="en-US" altLang="zh-CN" sz="1600">
                  <a:solidFill>
                    <a:prstClr val="black"/>
                  </a:solidFill>
                  <a:latin typeface="Arial" panose="020B0604020202020204" pitchFamily="34" charset="0"/>
                  <a:ea typeface="宋体" panose="02010600030101010101" pitchFamily="2" charset="-122"/>
                </a:endParaRPr>
              </a:p>
            </p:txBody>
          </p:sp>
        </p:grpSp>
        <p:sp>
          <p:nvSpPr>
            <p:cNvPr id="98" name="Text Box 40"/>
            <p:cNvSpPr txBox="1">
              <a:spLocks noChangeArrowheads="1"/>
            </p:cNvSpPr>
            <p:nvPr/>
          </p:nvSpPr>
          <p:spPr bwMode="auto">
            <a:xfrm>
              <a:off x="3696" y="2880"/>
              <a:ext cx="43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1600" b="1" dirty="0">
                  <a:solidFill>
                    <a:prstClr val="black"/>
                  </a:solidFill>
                  <a:latin typeface="Arial" panose="020B0604020202020204" pitchFamily="34" charset="0"/>
                  <a:ea typeface="宋体" panose="02010600030101010101" pitchFamily="2" charset="-122"/>
                </a:rPr>
                <a:t>10</a:t>
              </a:r>
              <a:endParaRPr lang="en-US" altLang="zh-CN" sz="1600" dirty="0">
                <a:solidFill>
                  <a:prstClr val="black"/>
                </a:solidFill>
                <a:latin typeface="Arial" panose="020B0604020202020204" pitchFamily="34" charset="0"/>
                <a:ea typeface="宋体" panose="02010600030101010101" pitchFamily="2" charset="-122"/>
              </a:endParaRPr>
            </a:p>
          </p:txBody>
        </p:sp>
      </p:grpSp>
      <p:sp>
        <p:nvSpPr>
          <p:cNvPr id="2" name="灯片编号占位符 1"/>
          <p:cNvSpPr>
            <a:spLocks noGrp="1"/>
          </p:cNvSpPr>
          <p:nvPr>
            <p:ph type="sldNum" sz="quarter" idx="12"/>
          </p:nvPr>
        </p:nvSpPr>
        <p:spPr/>
        <p:txBody>
          <a:bodyPr/>
          <a:lstStyle/>
          <a:p>
            <a:fld id="{4E461666-614C-3643-ADC9-2769115EBDBB}" type="slidenum">
              <a:rPr kumimoji="1" lang="zh-CN" altLang="en-US" smtClean="0"/>
              <a:t>28</a:t>
            </a:fld>
            <a:endParaRPr kumimoji="1" lang="zh-CN" altLang="en-US"/>
          </a:p>
        </p:txBody>
      </p:sp>
      <p:sp>
        <p:nvSpPr>
          <p:cNvPr id="3" name="圆角矩形标注 2"/>
          <p:cNvSpPr/>
          <p:nvPr/>
        </p:nvSpPr>
        <p:spPr>
          <a:xfrm>
            <a:off x="4298134" y="2412460"/>
            <a:ext cx="1721666" cy="864140"/>
          </a:xfrm>
          <a:prstGeom prst="wedgeRoundRectCallout">
            <a:avLst>
              <a:gd name="adj1" fmla="val -60637"/>
              <a:gd name="adj2" fmla="val 579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a:t>
            </a:r>
            <a:r>
              <a:rPr lang="zh-CN" altLang="en-US" dirty="0">
                <a:solidFill>
                  <a:schemeClr val="bg1"/>
                </a:solidFill>
              </a:rPr>
              <a:t>中还有</a:t>
            </a:r>
            <a:r>
              <a:rPr lang="en-US" altLang="zh-CN" dirty="0">
                <a:solidFill>
                  <a:schemeClr val="bg1"/>
                </a:solidFill>
              </a:rPr>
              <a:t>1</a:t>
            </a:r>
            <a:r>
              <a:rPr lang="zh-CN" altLang="en-US" dirty="0">
                <a:solidFill>
                  <a:schemeClr val="bg1"/>
                </a:solidFill>
              </a:rPr>
              <a:t>个</a:t>
            </a:r>
            <a:r>
              <a:rPr lang="en-US" altLang="zh-CN" dirty="0">
                <a:solidFill>
                  <a:schemeClr val="bg1"/>
                </a:solidFill>
              </a:rPr>
              <a:t>6</a:t>
            </a:r>
            <a:r>
              <a:rPr lang="zh-CN" altLang="en-US" dirty="0">
                <a:solidFill>
                  <a:schemeClr val="bg1"/>
                </a:solidFill>
              </a:rPr>
              <a:t>，比当前均值大，加入</a:t>
            </a:r>
            <a:r>
              <a:rPr lang="en-US" altLang="zh-CN" dirty="0">
                <a:solidFill>
                  <a:schemeClr val="bg1"/>
                </a:solidFill>
              </a:rPr>
              <a:t>6</a:t>
            </a:r>
            <a:endParaRPr lang="zh-CN" altLang="en-US" dirty="0">
              <a:solidFill>
                <a:schemeClr val="bg1"/>
              </a:solidFill>
            </a:endParaRPr>
          </a:p>
        </p:txBody>
      </p:sp>
    </p:spTree>
    <p:extLst>
      <p:ext uri="{BB962C8B-B14F-4D97-AF65-F5344CB8AC3E}">
        <p14:creationId xmlns:p14="http://schemas.microsoft.com/office/powerpoint/2010/main" val="93756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7" dur="500"/>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xEl>
                                              <p:pRg st="1" end="1"/>
                                            </p:txEl>
                                          </p:spTgt>
                                        </p:tgtEl>
                                        <p:attrNameLst>
                                          <p:attrName>style.visibility</p:attrName>
                                        </p:attrNameLst>
                                      </p:cBhvr>
                                      <p:to>
                                        <p:strVal val="visible"/>
                                      </p:to>
                                    </p:set>
                                    <p:animEffect transition="in" filter="fade">
                                      <p:cBhvr>
                                        <p:cTn id="12" dur="500"/>
                                        <p:tgtEl>
                                          <p:spTgt spid="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
                                            <p:txEl>
                                              <p:pRg st="0" end="0"/>
                                            </p:txEl>
                                          </p:spTgt>
                                        </p:tgtEl>
                                        <p:attrNameLst>
                                          <p:attrName>style.visibility</p:attrName>
                                        </p:attrNameLst>
                                      </p:cBhvr>
                                      <p:to>
                                        <p:strVal val="visible"/>
                                      </p:to>
                                    </p:set>
                                    <p:animEffect transition="in" filter="fade">
                                      <p:cBhvr>
                                        <p:cTn id="27" dur="500"/>
                                        <p:tgtEl>
                                          <p:spTgt spid="6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
                                            <p:txEl>
                                              <p:pRg st="1" end="1"/>
                                            </p:txEl>
                                          </p:spTgt>
                                        </p:tgtEl>
                                        <p:attrNameLst>
                                          <p:attrName>style.visibility</p:attrName>
                                        </p:attrNameLst>
                                      </p:cBhvr>
                                      <p:to>
                                        <p:strVal val="visible"/>
                                      </p:to>
                                    </p:set>
                                    <p:animEffect transition="in" filter="fade">
                                      <p:cBhvr>
                                        <p:cTn id="32" dur="500"/>
                                        <p:tgtEl>
                                          <p:spTgt spid="6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7"/>
                                        </p:tgtEl>
                                      </p:cBhvr>
                                    </p:animEffect>
                                    <p:set>
                                      <p:cBhvr>
                                        <p:cTn id="44" dur="1" fill="hold">
                                          <p:stCondLst>
                                            <p:cond delay="499"/>
                                          </p:stCondLst>
                                        </p:cTn>
                                        <p:tgtEl>
                                          <p:spTgt spid="4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9">
                                            <p:txEl>
                                              <p:pRg st="2" end="2"/>
                                            </p:txEl>
                                          </p:spTgt>
                                        </p:tgtEl>
                                        <p:attrNameLst>
                                          <p:attrName>style.visibility</p:attrName>
                                        </p:attrNameLst>
                                      </p:cBhvr>
                                      <p:to>
                                        <p:strVal val="visible"/>
                                      </p:to>
                                    </p:set>
                                    <p:animEffect transition="in" filter="fade">
                                      <p:cBhvr>
                                        <p:cTn id="54" dur="500"/>
                                        <p:tgtEl>
                                          <p:spTgt spid="69">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9">
                                            <p:txEl>
                                              <p:pRg st="3" end="3"/>
                                            </p:txEl>
                                          </p:spTgt>
                                        </p:tgtEl>
                                        <p:attrNameLst>
                                          <p:attrName>style.visibility</p:attrName>
                                        </p:attrNameLst>
                                      </p:cBhvr>
                                      <p:to>
                                        <p:strVal val="visible"/>
                                      </p:to>
                                    </p:set>
                                    <p:animEffect transition="in" filter="fade">
                                      <p:cBhvr>
                                        <p:cTn id="59" dur="500"/>
                                        <p:tgtEl>
                                          <p:spTgt spid="69">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70"/>
                                        </p:tgtEl>
                                      </p:cBhvr>
                                    </p:animEffect>
                                    <p:set>
                                      <p:cBhvr>
                                        <p:cTn id="64" dur="1" fill="hold">
                                          <p:stCondLst>
                                            <p:cond delay="499"/>
                                          </p:stCondLst>
                                        </p:cTn>
                                        <p:tgtEl>
                                          <p:spTgt spid="7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fade">
                                      <p:cBhvr>
                                        <p:cTn id="69" dur="500"/>
                                        <p:tgtEl>
                                          <p:spTgt spid="8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9">
                                            <p:txEl>
                                              <p:pRg st="4" end="4"/>
                                            </p:txEl>
                                          </p:spTgt>
                                        </p:tgtEl>
                                        <p:attrNameLst>
                                          <p:attrName>style.visibility</p:attrName>
                                        </p:attrNameLst>
                                      </p:cBhvr>
                                      <p:to>
                                        <p:strVal val="visible"/>
                                      </p:to>
                                    </p:set>
                                    <p:animEffect transition="in" filter="fade">
                                      <p:cBhvr>
                                        <p:cTn id="74" dur="500"/>
                                        <p:tgtEl>
                                          <p:spTgt spid="69">
                                            <p:txEl>
                                              <p:pRg st="4" end="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9">
                                            <p:txEl>
                                              <p:pRg st="5" end="5"/>
                                            </p:txEl>
                                          </p:spTgt>
                                        </p:tgtEl>
                                        <p:attrNameLst>
                                          <p:attrName>style.visibility</p:attrName>
                                        </p:attrNameLst>
                                      </p:cBhvr>
                                      <p:to>
                                        <p:strVal val="visible"/>
                                      </p:to>
                                    </p:set>
                                    <p:animEffect transition="in" filter="fade">
                                      <p:cBhvr>
                                        <p:cTn id="79" dur="500"/>
                                        <p:tgtEl>
                                          <p:spTgt spid="6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7905751" cy="282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en-US" altLang="zh-CN" sz="2400" dirty="0">
                <a:solidFill>
                  <a:prstClr val="black"/>
                </a:solidFill>
                <a:latin typeface="Times New Roman" panose="02020603050405020304" pitchFamily="18" charset="0"/>
                <a:ea typeface="黑体" panose="02010609060101010101" pitchFamily="49" charset="-122"/>
              </a:rPr>
              <a:t>MRA</a:t>
            </a:r>
            <a:r>
              <a:rPr lang="zh-CN" altLang="en-US" sz="2400" dirty="0">
                <a:solidFill>
                  <a:prstClr val="black"/>
                </a:solidFill>
                <a:latin typeface="Times New Roman" panose="02020603050405020304" pitchFamily="18" charset="0"/>
                <a:ea typeface="黑体" panose="02010609060101010101" pitchFamily="49" charset="-122"/>
              </a:rPr>
              <a:t>树聚集分析处理</a:t>
            </a:r>
            <a:r>
              <a:rPr lang="en-US" altLang="zh-CN" sz="2400" dirty="0">
                <a:solidFill>
                  <a:prstClr val="black"/>
                </a:solidFill>
                <a:latin typeface="Times New Roman" panose="02020603050405020304" pitchFamily="18" charset="0"/>
                <a:ea typeface="黑体" panose="02010609060101010101" pitchFamily="49" charset="-122"/>
              </a:rPr>
              <a:t>AVG</a:t>
            </a: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聚集索引</a:t>
              </a:r>
            </a:p>
          </p:txBody>
        </p:sp>
        <p:sp>
          <p:nvSpPr>
            <p:cNvPr id="103" name="矩形 102">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0" name="Rectangle 12"/>
          <p:cNvSpPr>
            <a:spLocks noChangeArrowheads="1"/>
          </p:cNvSpPr>
          <p:nvPr/>
        </p:nvSpPr>
        <p:spPr bwMode="auto">
          <a:xfrm>
            <a:off x="6705600" y="3276600"/>
            <a:ext cx="1828800" cy="13716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1" name="Rectangle 10"/>
          <p:cNvSpPr>
            <a:spLocks noChangeArrowheads="1"/>
          </p:cNvSpPr>
          <p:nvPr/>
        </p:nvSpPr>
        <p:spPr bwMode="auto">
          <a:xfrm>
            <a:off x="6324600" y="1752600"/>
            <a:ext cx="1524000" cy="2362200"/>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2" name="Rectangle 11"/>
          <p:cNvSpPr>
            <a:spLocks noChangeArrowheads="1"/>
          </p:cNvSpPr>
          <p:nvPr/>
        </p:nvSpPr>
        <p:spPr bwMode="auto">
          <a:xfrm>
            <a:off x="6629400" y="1905000"/>
            <a:ext cx="990600" cy="12192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prstClr val="black"/>
              </a:solidFill>
              <a:latin typeface="Calibri"/>
              <a:ea typeface="宋体" panose="02010600030101010101" pitchFamily="2" charset="-122"/>
            </a:endParaRPr>
          </a:p>
        </p:txBody>
      </p:sp>
      <p:sp>
        <p:nvSpPr>
          <p:cNvPr id="43" name="Text Box 13"/>
          <p:cNvSpPr txBox="1">
            <a:spLocks noChangeArrowheads="1"/>
          </p:cNvSpPr>
          <p:nvPr/>
        </p:nvSpPr>
        <p:spPr bwMode="auto">
          <a:xfrm>
            <a:off x="8103918" y="3320534"/>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dirty="0">
                <a:solidFill>
                  <a:prstClr val="black"/>
                </a:solidFill>
                <a:latin typeface="Arial" panose="020B0604020202020204" pitchFamily="34" charset="0"/>
                <a:ea typeface="宋体" panose="02010600030101010101" pitchFamily="2" charset="-122"/>
              </a:rPr>
              <a:t>A</a:t>
            </a:r>
          </a:p>
        </p:txBody>
      </p:sp>
      <p:sp>
        <p:nvSpPr>
          <p:cNvPr id="44" name="Text Box 14"/>
          <p:cNvSpPr txBox="1">
            <a:spLocks noChangeArrowheads="1"/>
          </p:cNvSpPr>
          <p:nvPr/>
        </p:nvSpPr>
        <p:spPr bwMode="auto">
          <a:xfrm>
            <a:off x="6732318" y="2177534"/>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b="1">
                <a:solidFill>
                  <a:prstClr val="black"/>
                </a:solidFill>
                <a:latin typeface="Arial" panose="020B0604020202020204" pitchFamily="34" charset="0"/>
                <a:ea typeface="宋体" panose="02010600030101010101" pitchFamily="2" charset="-122"/>
              </a:rPr>
              <a:t>B</a:t>
            </a:r>
          </a:p>
        </p:txBody>
      </p:sp>
      <p:sp>
        <p:nvSpPr>
          <p:cNvPr id="45" name="Text Box 16"/>
          <p:cNvSpPr txBox="1">
            <a:spLocks noChangeArrowheads="1"/>
          </p:cNvSpPr>
          <p:nvPr/>
        </p:nvSpPr>
        <p:spPr bwMode="auto">
          <a:xfrm>
            <a:off x="5467579" y="4853792"/>
            <a:ext cx="369524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60000"/>
              </a:lnSpc>
              <a:spcBef>
                <a:spcPct val="50000"/>
              </a:spcBef>
              <a:defRPr/>
            </a:pPr>
            <a:r>
              <a:rPr lang="en-US" altLang="zh-CN" sz="2000" u="sng" dirty="0">
                <a:solidFill>
                  <a:prstClr val="black"/>
                </a:solidFill>
                <a:latin typeface="Arial" panose="020B0604020202020204" pitchFamily="34" charset="0"/>
                <a:ea typeface="宋体" panose="02010600030101010101" pitchFamily="2" charset="-122"/>
              </a:rPr>
              <a:t>     min   max   count   sum</a:t>
            </a:r>
          </a:p>
          <a:p>
            <a:pPr>
              <a:lnSpc>
                <a:spcPct val="60000"/>
              </a:lnSpc>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A</a:t>
            </a:r>
            <a:r>
              <a:rPr lang="en-US" altLang="zh-CN" sz="2000" dirty="0">
                <a:solidFill>
                  <a:prstClr val="black"/>
                </a:solidFill>
                <a:latin typeface="Arial" panose="020B0604020202020204" pitchFamily="34" charset="0"/>
                <a:ea typeface="宋体" panose="02010600030101010101" pitchFamily="2" charset="-122"/>
              </a:rPr>
              <a:t>    5       10        5       35         </a:t>
            </a:r>
          </a:p>
          <a:p>
            <a:pPr>
              <a:lnSpc>
                <a:spcPct val="60000"/>
              </a:lnSpc>
              <a:spcBef>
                <a:spcPct val="50000"/>
              </a:spcBef>
              <a:defRPr/>
            </a:pPr>
            <a:r>
              <a:rPr lang="en-US" altLang="zh-CN" sz="2000" b="1" dirty="0">
                <a:solidFill>
                  <a:prstClr val="black"/>
                </a:solidFill>
                <a:latin typeface="Arial" panose="020B0604020202020204" pitchFamily="34" charset="0"/>
                <a:ea typeface="宋体" panose="02010600030101010101" pitchFamily="2" charset="-122"/>
              </a:rPr>
              <a:t>B</a:t>
            </a:r>
            <a:r>
              <a:rPr lang="en-US" altLang="zh-CN" sz="2000" dirty="0">
                <a:solidFill>
                  <a:prstClr val="black"/>
                </a:solidFill>
                <a:latin typeface="Arial" panose="020B0604020202020204" pitchFamily="34" charset="0"/>
                <a:ea typeface="宋体" panose="02010600030101010101" pitchFamily="2" charset="-122"/>
              </a:rPr>
              <a:t>    –        –         3       45</a:t>
            </a:r>
          </a:p>
        </p:txBody>
      </p:sp>
      <p:sp>
        <p:nvSpPr>
          <p:cNvPr id="46" name="Text Box 15"/>
          <p:cNvSpPr txBox="1">
            <a:spLocks noChangeArrowheads="1"/>
          </p:cNvSpPr>
          <p:nvPr/>
        </p:nvSpPr>
        <p:spPr bwMode="auto">
          <a:xfrm>
            <a:off x="457203" y="1978581"/>
            <a:ext cx="275428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spcBef>
                <a:spcPct val="50000"/>
              </a:spcBef>
              <a:defRPr/>
            </a:pPr>
            <a:r>
              <a:rPr lang="zh-CN" altLang="en-US" sz="2000" u="sng" dirty="0">
                <a:solidFill>
                  <a:prstClr val="black"/>
                </a:solidFill>
                <a:latin typeface="Arial" panose="020B0604020202020204" pitchFamily="34" charset="0"/>
                <a:ea typeface="宋体" panose="02010600030101010101" pitchFamily="2" charset="-122"/>
              </a:rPr>
              <a:t>置信区间</a:t>
            </a:r>
            <a:endParaRPr lang="en-US" altLang="zh-CN" sz="2000" u="sng" dirty="0">
              <a:solidFill>
                <a:prstClr val="black"/>
              </a:solidFill>
              <a:latin typeface="Arial" panose="020B0604020202020204" pitchFamily="34" charset="0"/>
              <a:ea typeface="宋体" panose="02010600030101010101" pitchFamily="2" charset="-122"/>
            </a:endParaRPr>
          </a:p>
          <a:p>
            <a:pPr>
              <a:lnSpc>
                <a:spcPct val="80000"/>
              </a:lnSpc>
              <a:spcBef>
                <a:spcPct val="50000"/>
              </a:spcBef>
              <a:defRPr/>
            </a:pPr>
            <a:r>
              <a:rPr lang="zh-CN" altLang="en-US" sz="2000" b="1" dirty="0">
                <a:solidFill>
                  <a:prstClr val="black"/>
                </a:solidFill>
                <a:latin typeface="Arial" panose="020B0604020202020204" pitchFamily="34" charset="0"/>
                <a:ea typeface="宋体" panose="02010600030101010101" pitchFamily="2" charset="-122"/>
              </a:rPr>
              <a:t>当前</a:t>
            </a:r>
            <a:r>
              <a:rPr lang="en-US" altLang="zh-CN" sz="2000" b="1" dirty="0" err="1">
                <a:solidFill>
                  <a:prstClr val="black"/>
                </a:solidFill>
                <a:latin typeface="Arial" panose="020B0604020202020204" pitchFamily="34" charset="0"/>
                <a:ea typeface="宋体" panose="02010600030101010101" pitchFamily="2" charset="-122"/>
              </a:rPr>
              <a:t>avg</a:t>
            </a:r>
            <a:r>
              <a:rPr lang="en-US" altLang="zh-CN" sz="2000" b="1" baseline="30000" dirty="0" err="1">
                <a:solidFill>
                  <a:prstClr val="black"/>
                </a:solidFill>
                <a:latin typeface="Arial" panose="020B0604020202020204" pitchFamily="34" charset="0"/>
                <a:ea typeface="宋体" panose="02010600030101010101" pitchFamily="2" charset="-122"/>
              </a:rPr>
              <a:t>NC</a:t>
            </a:r>
            <a:r>
              <a:rPr lang="en-US" altLang="zh-CN" sz="2000" dirty="0">
                <a:solidFill>
                  <a:prstClr val="black"/>
                </a:solidFill>
                <a:latin typeface="Arial" panose="020B0604020202020204" pitchFamily="34" charset="0"/>
                <a:ea typeface="宋体" panose="02010600030101010101" pitchFamily="2" charset="-122"/>
              </a:rPr>
              <a:t> = 45/3 = 15</a:t>
            </a:r>
            <a:endParaRPr lang="en-US" altLang="zh-CN" sz="2000" b="1" dirty="0">
              <a:solidFill>
                <a:prstClr val="black"/>
              </a:solidFill>
              <a:latin typeface="Arial" panose="020B0604020202020204" pitchFamily="34" charset="0"/>
              <a:ea typeface="宋体" panose="02010600030101010101" pitchFamily="2" charset="-122"/>
            </a:endParaRPr>
          </a:p>
        </p:txBody>
      </p:sp>
      <p:sp>
        <p:nvSpPr>
          <p:cNvPr id="68" name="Text Box 44"/>
          <p:cNvSpPr txBox="1">
            <a:spLocks noChangeArrowheads="1"/>
          </p:cNvSpPr>
          <p:nvPr/>
        </p:nvSpPr>
        <p:spPr bwMode="auto">
          <a:xfrm>
            <a:off x="5249569" y="5988467"/>
            <a:ext cx="39132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defRPr/>
            </a:pPr>
            <a:r>
              <a:rPr lang="en-US" altLang="zh-CN" sz="2000" dirty="0">
                <a:solidFill>
                  <a:prstClr val="black"/>
                </a:solidFill>
                <a:latin typeface="Arial" panose="020B0604020202020204" pitchFamily="34" charset="0"/>
                <a:ea typeface="宋体" panose="02010600030101010101" pitchFamily="2" charset="-122"/>
              </a:rPr>
              <a:t>A</a:t>
            </a:r>
            <a:r>
              <a:rPr lang="zh-CN" altLang="en-US" sz="2000" dirty="0">
                <a:solidFill>
                  <a:prstClr val="black"/>
                </a:solidFill>
                <a:latin typeface="Arial" panose="020B0604020202020204" pitchFamily="34" charset="0"/>
                <a:ea typeface="宋体" panose="02010600030101010101" pitchFamily="2" charset="-122"/>
              </a:rPr>
              <a:t>中一种值的分布</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5</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5</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5</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10</a:t>
            </a:r>
            <a:r>
              <a:rPr lang="en-US" altLang="zh-CN" sz="2000" dirty="0">
                <a:solidFill>
                  <a:prstClr val="black"/>
                </a:solidFill>
                <a:latin typeface="Arial" panose="020B0604020202020204" pitchFamily="34" charset="0"/>
                <a:ea typeface="宋体" panose="02010600030101010101" pitchFamily="2" charset="-122"/>
              </a:rPr>
              <a:t>,</a:t>
            </a:r>
            <a:r>
              <a:rPr lang="en-US" altLang="zh-CN" sz="2000" b="1" dirty="0">
                <a:solidFill>
                  <a:prstClr val="black"/>
                </a:solidFill>
                <a:latin typeface="Arial" panose="020B0604020202020204" pitchFamily="34" charset="0"/>
                <a:ea typeface="宋体" panose="02010600030101010101" pitchFamily="2" charset="-122"/>
              </a:rPr>
              <a:t> 10</a:t>
            </a:r>
            <a:r>
              <a:rPr lang="en-US" altLang="zh-CN" sz="2000" dirty="0">
                <a:solidFill>
                  <a:prstClr val="black"/>
                </a:solidFill>
                <a:latin typeface="Arial" panose="020B0604020202020204" pitchFamily="34" charset="0"/>
                <a:ea typeface="宋体" panose="02010600030101010101" pitchFamily="2" charset="-122"/>
              </a:rPr>
              <a:t>}</a:t>
            </a:r>
            <a:endParaRPr lang="en-US" altLang="zh-CN" sz="2000" b="1" dirty="0">
              <a:solidFill>
                <a:prstClr val="black"/>
              </a:solidFill>
              <a:latin typeface="Arial" panose="020B0604020202020204" pitchFamily="34" charset="0"/>
              <a:ea typeface="宋体" panose="02010600030101010101" pitchFamily="2" charset="-122"/>
            </a:endParaRPr>
          </a:p>
        </p:txBody>
      </p:sp>
      <p:sp>
        <p:nvSpPr>
          <p:cNvPr id="69" name="Text Box 45"/>
          <p:cNvSpPr txBox="1">
            <a:spLocks noChangeArrowheads="1"/>
          </p:cNvSpPr>
          <p:nvPr/>
        </p:nvSpPr>
        <p:spPr bwMode="auto">
          <a:xfrm>
            <a:off x="476254" y="2992904"/>
            <a:ext cx="214513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spcBef>
                <a:spcPct val="50000"/>
              </a:spcBef>
              <a:defRPr/>
            </a:pPr>
            <a:r>
              <a:rPr lang="zh-CN" altLang="en-US" sz="2000" dirty="0">
                <a:solidFill>
                  <a:prstClr val="black"/>
                </a:solidFill>
                <a:latin typeface="Arial" panose="020B0604020202020204" pitchFamily="34" charset="0"/>
                <a:ea typeface="宋体" panose="02010600030101010101" pitchFamily="2" charset="-122"/>
              </a:rPr>
              <a:t>最大可能值</a:t>
            </a:r>
            <a:r>
              <a:rPr lang="en-US" altLang="zh-CN" sz="2000" dirty="0">
                <a:solidFill>
                  <a:prstClr val="black"/>
                </a:solidFill>
                <a:latin typeface="Arial" panose="020B0604020202020204" pitchFamily="34" charset="0"/>
                <a:ea typeface="宋体" panose="02010600030101010101" pitchFamily="2" charset="-122"/>
              </a:rPr>
              <a:t>: </a:t>
            </a:r>
          </a:p>
          <a:p>
            <a:pPr>
              <a:lnSpc>
                <a:spcPct val="80000"/>
              </a:lnSpc>
              <a:spcBef>
                <a:spcPct val="50000"/>
              </a:spcBef>
              <a:defRPr/>
            </a:pPr>
            <a:r>
              <a:rPr lang="en-US" altLang="zh-CN" sz="2000" dirty="0">
                <a:solidFill>
                  <a:prstClr val="black"/>
                </a:solidFill>
                <a:latin typeface="Arial" panose="020B0604020202020204" pitchFamily="34" charset="0"/>
                <a:ea typeface="宋体" panose="02010600030101010101" pitchFamily="2" charset="-122"/>
              </a:rPr>
              <a:t>15</a:t>
            </a:r>
          </a:p>
          <a:p>
            <a:pPr>
              <a:lnSpc>
                <a:spcPct val="80000"/>
              </a:lnSpc>
              <a:spcBef>
                <a:spcPct val="50000"/>
              </a:spcBef>
              <a:defRPr/>
            </a:pPr>
            <a:r>
              <a:rPr lang="zh-CN" altLang="en-US" sz="2000" dirty="0">
                <a:solidFill>
                  <a:prstClr val="black"/>
                </a:solidFill>
                <a:latin typeface="Arial" panose="020B0604020202020204" pitchFamily="34" charset="0"/>
                <a:ea typeface="宋体" panose="02010600030101010101" pitchFamily="2" charset="-122"/>
              </a:rPr>
              <a:t>最小可能值</a:t>
            </a:r>
            <a:r>
              <a:rPr lang="en-US" altLang="zh-CN" sz="2000" dirty="0">
                <a:solidFill>
                  <a:prstClr val="black"/>
                </a:solidFill>
                <a:latin typeface="Arial" panose="020B0604020202020204" pitchFamily="34" charset="0"/>
                <a:ea typeface="宋体" panose="02010600030101010101" pitchFamily="2" charset="-122"/>
              </a:rPr>
              <a:t>: </a:t>
            </a:r>
          </a:p>
          <a:p>
            <a:pPr>
              <a:lnSpc>
                <a:spcPct val="80000"/>
              </a:lnSpc>
              <a:spcBef>
                <a:spcPct val="50000"/>
              </a:spcBef>
              <a:defRPr/>
            </a:pPr>
            <a:r>
              <a:rPr lang="en-US" altLang="zh-CN" sz="2000" dirty="0">
                <a:solidFill>
                  <a:prstClr val="black"/>
                </a:solidFill>
                <a:latin typeface="Arial" panose="020B0604020202020204" pitchFamily="34" charset="0"/>
                <a:ea typeface="宋体" panose="02010600030101010101" pitchFamily="2" charset="-122"/>
              </a:rPr>
              <a:t>(45 + 15) / 6 = 10</a:t>
            </a:r>
          </a:p>
          <a:p>
            <a:pPr>
              <a:lnSpc>
                <a:spcPct val="80000"/>
              </a:lnSpc>
              <a:spcBef>
                <a:spcPct val="50000"/>
              </a:spcBef>
              <a:defRPr/>
            </a:pPr>
            <a:r>
              <a:rPr lang="zh-CN" altLang="en-US" sz="2000" dirty="0">
                <a:solidFill>
                  <a:prstClr val="black"/>
                </a:solidFill>
                <a:latin typeface="Arial" panose="020B0604020202020204" pitchFamily="34" charset="0"/>
                <a:ea typeface="宋体" panose="02010600030101010101" pitchFamily="2" charset="-122"/>
              </a:rPr>
              <a:t>因此</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I </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10</a:t>
            </a:r>
            <a:r>
              <a:rPr lang="en-US" altLang="zh-CN" sz="2000" dirty="0">
                <a:solidFill>
                  <a:prstClr val="black"/>
                </a:solidFill>
                <a:latin typeface="Arial" panose="020B0604020202020204" pitchFamily="34" charset="0"/>
                <a:ea typeface="宋体" panose="02010600030101010101" pitchFamily="2" charset="-122"/>
              </a:rPr>
              <a:t>, </a:t>
            </a:r>
            <a:r>
              <a:rPr lang="en-US" altLang="zh-CN" sz="2000" b="1" dirty="0">
                <a:solidFill>
                  <a:prstClr val="black"/>
                </a:solidFill>
                <a:latin typeface="Arial" panose="020B0604020202020204" pitchFamily="34" charset="0"/>
                <a:ea typeface="宋体" panose="02010600030101010101" pitchFamily="2" charset="-122"/>
              </a:rPr>
              <a:t>15</a:t>
            </a:r>
            <a:r>
              <a:rPr lang="en-US" altLang="zh-CN" sz="2000" dirty="0">
                <a:solidFill>
                  <a:prstClr val="black"/>
                </a:solidFill>
                <a:latin typeface="Arial" panose="020B0604020202020204" pitchFamily="34" charset="0"/>
                <a:ea typeface="宋体" panose="02010600030101010101" pitchFamily="2" charset="-122"/>
              </a:rPr>
              <a:t>]</a:t>
            </a: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29</a:t>
            </a:fld>
            <a:endParaRPr kumimoji="1" lang="zh-CN" altLang="en-US"/>
          </a:p>
        </p:txBody>
      </p:sp>
    </p:spTree>
    <p:extLst>
      <p:ext uri="{BB962C8B-B14F-4D97-AF65-F5344CB8AC3E}">
        <p14:creationId xmlns:p14="http://schemas.microsoft.com/office/powerpoint/2010/main" val="215347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randombar(horizontal)">
                                      <p:cBhvr>
                                        <p:cTn id="7" dur="500"/>
                                        <p:tgtEl>
                                          <p:spTgt spid="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xEl>
                                              <p:pRg st="1" end="1"/>
                                            </p:txEl>
                                          </p:spTgt>
                                        </p:tgtEl>
                                        <p:attrNameLst>
                                          <p:attrName>style.visibility</p:attrName>
                                        </p:attrNameLst>
                                      </p:cBhvr>
                                      <p:to>
                                        <p:strVal val="visible"/>
                                      </p:to>
                                    </p:set>
                                    <p:animEffect transition="in" filter="fade">
                                      <p:cBhvr>
                                        <p:cTn id="12" dur="500"/>
                                        <p:tgtEl>
                                          <p:spTgt spid="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
                                            <p:txEl>
                                              <p:pRg st="0" end="0"/>
                                            </p:txEl>
                                          </p:spTgt>
                                        </p:tgtEl>
                                        <p:attrNameLst>
                                          <p:attrName>style.visibility</p:attrName>
                                        </p:attrNameLst>
                                      </p:cBhvr>
                                      <p:to>
                                        <p:strVal val="visible"/>
                                      </p:to>
                                    </p:set>
                                    <p:animEffect transition="in" filter="fade">
                                      <p:cBhvr>
                                        <p:cTn id="22" dur="500"/>
                                        <p:tgtEl>
                                          <p:spTgt spid="6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
                                            <p:txEl>
                                              <p:pRg st="1" end="1"/>
                                            </p:txEl>
                                          </p:spTgt>
                                        </p:tgtEl>
                                        <p:attrNameLst>
                                          <p:attrName>style.visibility</p:attrName>
                                        </p:attrNameLst>
                                      </p:cBhvr>
                                      <p:to>
                                        <p:strVal val="visible"/>
                                      </p:to>
                                    </p:set>
                                    <p:animEffect transition="in" filter="fade">
                                      <p:cBhvr>
                                        <p:cTn id="27" dur="500"/>
                                        <p:tgtEl>
                                          <p:spTgt spid="6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
                                            <p:txEl>
                                              <p:pRg st="2" end="2"/>
                                            </p:txEl>
                                          </p:spTgt>
                                        </p:tgtEl>
                                        <p:attrNameLst>
                                          <p:attrName>style.visibility</p:attrName>
                                        </p:attrNameLst>
                                      </p:cBhvr>
                                      <p:to>
                                        <p:strVal val="visible"/>
                                      </p:to>
                                    </p:set>
                                    <p:animEffect transition="in" filter="fade">
                                      <p:cBhvr>
                                        <p:cTn id="32" dur="500"/>
                                        <p:tgtEl>
                                          <p:spTgt spid="6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9">
                                            <p:txEl>
                                              <p:pRg st="3" end="3"/>
                                            </p:txEl>
                                          </p:spTgt>
                                        </p:tgtEl>
                                        <p:attrNameLst>
                                          <p:attrName>style.visibility</p:attrName>
                                        </p:attrNameLst>
                                      </p:cBhvr>
                                      <p:to>
                                        <p:strVal val="visible"/>
                                      </p:to>
                                    </p:set>
                                    <p:animEffect transition="in" filter="fade">
                                      <p:cBhvr>
                                        <p:cTn id="37" dur="500"/>
                                        <p:tgtEl>
                                          <p:spTgt spid="6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9">
                                            <p:txEl>
                                              <p:pRg st="4" end="4"/>
                                            </p:txEl>
                                          </p:spTgt>
                                        </p:tgtEl>
                                        <p:attrNameLst>
                                          <p:attrName>style.visibility</p:attrName>
                                        </p:attrNameLst>
                                      </p:cBhvr>
                                      <p:to>
                                        <p:strVal val="visible"/>
                                      </p:to>
                                    </p:set>
                                    <p:animEffect transition="in" filter="fade">
                                      <p:cBhvr>
                                        <p:cTn id="42" dur="500"/>
                                        <p:tgtEl>
                                          <p:spTgt spid="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5400" b="1" dirty="0">
                <a:solidFill>
                  <a:srgbClr val="0070C0"/>
                </a:solidFill>
                <a:latin typeface="Microsoft JhengHei" panose="020B0604030504040204" pitchFamily="34" charset="-120"/>
                <a:ea typeface="Microsoft JhengHei" panose="020B0604030504040204" pitchFamily="34" charset="-120"/>
              </a:rPr>
              <a:t>数据集</a:t>
            </a:r>
            <a:r>
              <a:rPr lang="en-US" altLang="zh-CN" sz="5400" b="1" dirty="0">
                <a:solidFill>
                  <a:srgbClr val="0070C0"/>
                </a:solidFill>
                <a:latin typeface="Microsoft JhengHei" panose="020B0604030504040204" pitchFamily="34" charset="-120"/>
                <a:ea typeface="Microsoft JhengHei" panose="020B0604030504040204" pitchFamily="34" charset="-120"/>
              </a:rPr>
              <a:t> -</a:t>
            </a:r>
            <a:r>
              <a:rPr lang="zh-CN" altLang="en-US" sz="5400" b="1" dirty="0">
                <a:solidFill>
                  <a:srgbClr val="0070C0"/>
                </a:solidFill>
                <a:latin typeface="Microsoft JhengHei" panose="020B0604030504040204" pitchFamily="34" charset="-120"/>
                <a:ea typeface="Microsoft JhengHei" panose="020B0604030504040204" pitchFamily="34" charset="-120"/>
              </a:rPr>
              <a:t> 纽约出租车行程</a:t>
            </a:r>
          </a:p>
        </p:txBody>
      </p:sp>
      <p:sp>
        <p:nvSpPr>
          <p:cNvPr id="6" name="内容占位符 5"/>
          <p:cNvSpPr>
            <a:spLocks noGrp="1"/>
          </p:cNvSpPr>
          <p:nvPr>
            <p:ph idx="1"/>
          </p:nvPr>
        </p:nvSpPr>
        <p:spPr>
          <a:xfrm>
            <a:off x="266218" y="1825625"/>
            <a:ext cx="8669438" cy="4351338"/>
          </a:xfrm>
        </p:spPr>
        <p:txBody>
          <a:bodyPr/>
          <a:lstStyle/>
          <a:p>
            <a:pPr>
              <a:lnSpc>
                <a:spcPct val="114000"/>
              </a:lnSpc>
              <a:buFont typeface="Wingdings" panose="05000000000000000000" pitchFamily="2" charset="2"/>
              <a:buChar char="Ø"/>
            </a:pPr>
            <a:r>
              <a:rPr lang="en-US" altLang="zh-CN"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hlinkClick r:id="rId2"/>
              </a:rPr>
              <a:t>https://www1.nyc.gov/site/tlc/about/tlc-trip-record-data.page</a:t>
            </a:r>
            <a:endParaRPr lang="en-US" altLang="zh-CN"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14000"/>
              </a:lnSpc>
              <a:buFont typeface="Wingdings" panose="05000000000000000000" pitchFamily="2" charset="2"/>
              <a:buChar char="Ø"/>
            </a:pPr>
            <a:r>
              <a:rPr lang="zh-CN" altLang="en-US"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rPr>
              <a:t>属性：接送地点、时间、人数、距离、金额、小费等</a:t>
            </a:r>
            <a:endParaRPr lang="en-US" altLang="zh-CN"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endParaRPr>
          </a:p>
          <a:p>
            <a:pPr>
              <a:lnSpc>
                <a:spcPct val="114000"/>
              </a:lnSpc>
              <a:buFont typeface="Wingdings" panose="05000000000000000000" pitchFamily="2" charset="2"/>
              <a:buChar char="Ø"/>
            </a:pPr>
            <a:r>
              <a:rPr lang="zh-CN" altLang="en-US"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rPr>
              <a:t>一个典型的交互式大数据分析过程：</a:t>
            </a:r>
            <a:endParaRPr lang="en-US" altLang="zh-CN"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endParaRPr>
          </a:p>
          <a:p>
            <a:pPr lvl="1">
              <a:lnSpc>
                <a:spcPct val="114000"/>
              </a:lnSpc>
              <a:buFont typeface="Wingdings" panose="05000000000000000000" pitchFamily="2" charset="2"/>
              <a:buChar char="ü"/>
            </a:pPr>
            <a:r>
              <a:rPr lang="zh-CN" altLang="en-US"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rPr>
              <a:t>对整个数据集的概要分析</a:t>
            </a:r>
            <a:endParaRPr lang="en-US" altLang="zh-CN"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endParaRPr>
          </a:p>
          <a:p>
            <a:pPr lvl="1">
              <a:lnSpc>
                <a:spcPct val="114000"/>
              </a:lnSpc>
              <a:buFont typeface="Wingdings" panose="05000000000000000000" pitchFamily="2" charset="2"/>
              <a:buChar char="ü"/>
            </a:pPr>
            <a:r>
              <a:rPr lang="zh-CN" altLang="en-US"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rPr>
              <a:t>聚焦到某个特定的年份</a:t>
            </a:r>
            <a:endParaRPr lang="en-US" altLang="zh-CN"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endParaRPr>
          </a:p>
          <a:p>
            <a:pPr lvl="1">
              <a:lnSpc>
                <a:spcPct val="114000"/>
              </a:lnSpc>
              <a:buFont typeface="Wingdings" panose="05000000000000000000" pitchFamily="2" charset="2"/>
              <a:buChar char="ü"/>
            </a:pPr>
            <a:r>
              <a:rPr lang="zh-CN" altLang="en-US"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rPr>
              <a:t>查询特定类型出租车</a:t>
            </a:r>
            <a:endParaRPr lang="en-US" altLang="zh-CN"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endParaRPr>
          </a:p>
          <a:p>
            <a:pPr lvl="1">
              <a:lnSpc>
                <a:spcPct val="114000"/>
              </a:lnSpc>
              <a:buFont typeface="Wingdings" panose="05000000000000000000" pitchFamily="2" charset="2"/>
              <a:buChar char="ü"/>
            </a:pPr>
            <a:r>
              <a:rPr lang="zh-CN" altLang="en-US" b="1" dirty="0">
                <a:solidFill>
                  <a:srgbClr val="0070C0"/>
                </a:solidFill>
                <a:latin typeface="Microsoft JhengHei" panose="020B0604030504040204" pitchFamily="34" charset="-120"/>
                <a:ea typeface="Microsoft JhengHei" panose="020B0604030504040204" pitchFamily="34" charset="-120"/>
                <a:cs typeface="Times New Roman" panose="02020603050405020304" pitchFamily="18" charset="0"/>
              </a:rPr>
              <a:t>显示特定年份、特定行政区域、特定类型出租车的轨迹</a:t>
            </a:r>
          </a:p>
        </p:txBody>
      </p:sp>
      <p:sp>
        <p:nvSpPr>
          <p:cNvPr id="4" name="灯片编号占位符 3"/>
          <p:cNvSpPr>
            <a:spLocks noGrp="1"/>
          </p:cNvSpPr>
          <p:nvPr>
            <p:ph type="sldNum" sz="quarter" idx="12"/>
          </p:nvPr>
        </p:nvSpPr>
        <p:spPr/>
        <p:txBody>
          <a:bodyPr/>
          <a:lstStyle/>
          <a:p>
            <a:fld id="{4E461666-614C-3643-ADC9-2769115EBDBB}" type="slidenum">
              <a:rPr kumimoji="1" lang="zh-CN" altLang="en-US" smtClean="0"/>
              <a:t>3</a:t>
            </a:fld>
            <a:endParaRPr kumimoji="1" lang="zh-CN" altLang="en-US"/>
          </a:p>
        </p:txBody>
      </p:sp>
    </p:spTree>
    <p:extLst>
      <p:ext uri="{BB962C8B-B14F-4D97-AF65-F5344CB8AC3E}">
        <p14:creationId xmlns:p14="http://schemas.microsoft.com/office/powerpoint/2010/main" val="181447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6">
            <a:extLst>
              <a:ext uri="{FF2B5EF4-FFF2-40B4-BE49-F238E27FC236}">
                <a16:creationId xmlns:a16="http://schemas.microsoft.com/office/drawing/2014/main" id="{F631AB4F-940E-4702-98F8-5AB86B9288E2}"/>
              </a:ext>
            </a:extLst>
          </p:cNvPr>
          <p:cNvGrpSpPr>
            <a:grpSpLocks/>
          </p:cNvGrpSpPr>
          <p:nvPr/>
        </p:nvGrpSpPr>
        <p:grpSpPr bwMode="auto">
          <a:xfrm>
            <a:off x="2" y="284166"/>
            <a:ext cx="1692275" cy="530225"/>
            <a:chOff x="0" y="284389"/>
            <a:chExt cx="1692275" cy="529772"/>
          </a:xfrm>
          <a:solidFill>
            <a:srgbClr val="024C89"/>
          </a:solidFill>
        </p:grpSpPr>
        <p:sp>
          <p:nvSpPr>
            <p:cNvPr id="17" name="矩形 16">
              <a:extLst>
                <a:ext uri="{FF2B5EF4-FFF2-40B4-BE49-F238E27FC236}">
                  <a16:creationId xmlns:a16="http://schemas.microsoft.com/office/drawing/2014/main" id="{517C86D8-FA59-4C31-87B7-16A4C981A38E}"/>
                </a:ext>
              </a:extLst>
            </p:cNvPr>
            <p:cNvSpPr/>
            <p:nvPr/>
          </p:nvSpPr>
          <p:spPr>
            <a:xfrm>
              <a:off x="0" y="284389"/>
              <a:ext cx="1511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Times New Roman" panose="02020603050405020304" pitchFamily="18" charset="0"/>
                  <a:ea typeface="黑体" panose="02010609060101010101" pitchFamily="49" charset="-122"/>
                  <a:sym typeface="Arial" panose="020B0604020202020204" pitchFamily="34" charset="0"/>
                </a:rPr>
                <a:t>目录</a:t>
              </a:r>
            </a:p>
          </p:txBody>
        </p:sp>
        <p:sp>
          <p:nvSpPr>
            <p:cNvPr id="18" name="矩形 17">
              <a:extLst>
                <a:ext uri="{FF2B5EF4-FFF2-40B4-BE49-F238E27FC236}">
                  <a16:creationId xmlns:a16="http://schemas.microsoft.com/office/drawing/2014/main" id="{DA251AC0-83B9-4E05-8AB7-C32D4AAB4B79}"/>
                </a:ext>
              </a:extLst>
            </p:cNvPr>
            <p:cNvSpPr/>
            <p:nvPr/>
          </p:nvSpPr>
          <p:spPr>
            <a:xfrm>
              <a:off x="1577975"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Times New Roman" panose="02020603050405020304" pitchFamily="18" charset="0"/>
                <a:ea typeface="黑体" panose="02010609060101010101" pitchFamily="49" charset="-122"/>
                <a:sym typeface="Arial" panose="020B0604020202020204" pitchFamily="34" charset="0"/>
              </a:endParaRPr>
            </a:p>
          </p:txBody>
        </p:sp>
      </p:grpSp>
      <p:sp>
        <p:nvSpPr>
          <p:cNvPr id="3" name="文本框 2">
            <a:extLst>
              <a:ext uri="{FF2B5EF4-FFF2-40B4-BE49-F238E27FC236}">
                <a16:creationId xmlns:a16="http://schemas.microsoft.com/office/drawing/2014/main" id="{0A7B9447-7062-E940-9E21-D840486450E8}"/>
              </a:ext>
            </a:extLst>
          </p:cNvPr>
          <p:cNvSpPr txBox="1"/>
          <p:nvPr/>
        </p:nvSpPr>
        <p:spPr>
          <a:xfrm>
            <a:off x="2057400" y="2362202"/>
            <a:ext cx="5029200" cy="1877437"/>
          </a:xfrm>
          <a:prstGeom prst="rect">
            <a:avLst/>
          </a:prstGeom>
          <a:noFill/>
        </p:spPr>
        <p:txBody>
          <a:bodyPr wrap="square" rtlCol="0">
            <a:spAutoFit/>
          </a:bodyPr>
          <a:lstStyle/>
          <a:p>
            <a:pPr algn="ctr">
              <a:spcBef>
                <a:spcPts val="1200"/>
              </a:spcBef>
            </a:pPr>
            <a:r>
              <a:rPr kumimoji="1" lang="en-US" altLang="zh-CN" sz="3200" dirty="0">
                <a:solidFill>
                  <a:schemeClr val="bg1">
                    <a:lumMod val="75000"/>
                  </a:schemeClr>
                </a:solidFill>
              </a:rPr>
              <a:t>MRA</a:t>
            </a:r>
            <a:r>
              <a:rPr kumimoji="1" lang="zh-CN" altLang="en-US" sz="3200" dirty="0">
                <a:solidFill>
                  <a:schemeClr val="bg1">
                    <a:lumMod val="75000"/>
                  </a:schemeClr>
                </a:solidFill>
              </a:rPr>
              <a:t>树</a:t>
            </a:r>
            <a:r>
              <a:rPr kumimoji="1" lang="en-US" altLang="zh-CN" sz="3200" dirty="0">
                <a:solidFill>
                  <a:schemeClr val="bg1">
                    <a:lumMod val="75000"/>
                  </a:schemeClr>
                </a:solidFill>
              </a:rPr>
              <a:t>:</a:t>
            </a:r>
            <a:r>
              <a:rPr kumimoji="1" lang="zh-CN" altLang="en-US" sz="3200" dirty="0">
                <a:solidFill>
                  <a:schemeClr val="bg1">
                    <a:lumMod val="75000"/>
                  </a:schemeClr>
                </a:solidFill>
              </a:rPr>
              <a:t> 空间聚集索引</a:t>
            </a:r>
            <a:endParaRPr kumimoji="1" lang="en-US" altLang="zh-CN" sz="3200" dirty="0">
              <a:solidFill>
                <a:schemeClr val="bg1">
                  <a:lumMod val="75000"/>
                </a:schemeClr>
              </a:solidFill>
            </a:endParaRPr>
          </a:p>
          <a:p>
            <a:pPr algn="ctr">
              <a:spcBef>
                <a:spcPts val="1200"/>
              </a:spcBef>
            </a:pPr>
            <a:r>
              <a:rPr kumimoji="1" lang="zh-CN" altLang="en-US" sz="3200" dirty="0"/>
              <a:t>树形索引</a:t>
            </a:r>
            <a:endParaRPr kumimoji="1" lang="en-US" altLang="zh-CN" sz="3200" dirty="0"/>
          </a:p>
          <a:p>
            <a:pPr algn="ctr">
              <a:spcBef>
                <a:spcPts val="1200"/>
              </a:spcBef>
            </a:pPr>
            <a:r>
              <a:rPr kumimoji="1" lang="zh-CN" altLang="en-US" sz="3200" dirty="0">
                <a:solidFill>
                  <a:schemeClr val="bg1">
                    <a:lumMod val="75000"/>
                  </a:schemeClr>
                </a:solidFill>
              </a:rPr>
              <a:t>分布式索引</a:t>
            </a:r>
            <a:endParaRPr kumimoji="1" lang="zh-CN" altLang="en-US" dirty="0">
              <a:solidFill>
                <a:schemeClr val="bg1">
                  <a:lumMod val="75000"/>
                </a:schemeClr>
              </a:solidFill>
            </a:endParaRPr>
          </a:p>
        </p:txBody>
      </p:sp>
      <p:sp>
        <p:nvSpPr>
          <p:cNvPr id="4" name="文本框 3">
            <a:extLst>
              <a:ext uri="{FF2B5EF4-FFF2-40B4-BE49-F238E27FC236}">
                <a16:creationId xmlns:a16="http://schemas.microsoft.com/office/drawing/2014/main" id="{9054B4AC-3383-2E45-AED2-977F770BE9EC}"/>
              </a:ext>
            </a:extLst>
          </p:cNvPr>
          <p:cNvSpPr txBox="1"/>
          <p:nvPr/>
        </p:nvSpPr>
        <p:spPr>
          <a:xfrm>
            <a:off x="571501" y="4800601"/>
            <a:ext cx="8420100" cy="707886"/>
          </a:xfrm>
          <a:prstGeom prst="rect">
            <a:avLst/>
          </a:prstGeom>
          <a:noFill/>
        </p:spPr>
        <p:txBody>
          <a:bodyPr wrap="square" rtlCol="0">
            <a:spAutoFit/>
          </a:bodyPr>
          <a:lstStyle/>
          <a:p>
            <a:r>
              <a:rPr kumimoji="1" lang="en-US" altLang="zh-CN" sz="2000" dirty="0"/>
              <a:t>B</a:t>
            </a:r>
            <a:r>
              <a:rPr kumimoji="1" lang="zh-CN" altLang="en-US" sz="2000" dirty="0"/>
              <a:t>树、</a:t>
            </a:r>
            <a:r>
              <a:rPr kumimoji="1" lang="en-US" altLang="zh-CN" sz="2000" dirty="0"/>
              <a:t>B+</a:t>
            </a:r>
            <a:r>
              <a:rPr kumimoji="1" lang="zh-CN" altLang="en-US" sz="2000" dirty="0"/>
              <a:t>树、</a:t>
            </a:r>
            <a:r>
              <a:rPr kumimoji="1" lang="en-US" altLang="zh-CN" sz="2000" dirty="0"/>
              <a:t>R</a:t>
            </a:r>
            <a:r>
              <a:rPr kumimoji="1" lang="zh-CN" altLang="en-US" sz="2000" dirty="0"/>
              <a:t>树、</a:t>
            </a:r>
            <a:r>
              <a:rPr kumimoji="1" lang="en-US" altLang="zh-CN" sz="2000" dirty="0"/>
              <a:t>R</a:t>
            </a:r>
            <a:r>
              <a:rPr kumimoji="1" lang="zh-CN" altLang="en-US" sz="2000" dirty="0"/>
              <a:t>*树、</a:t>
            </a:r>
            <a:r>
              <a:rPr kumimoji="1" lang="en-US" altLang="zh-CN" sz="2000" dirty="0"/>
              <a:t>R+</a:t>
            </a:r>
            <a:r>
              <a:rPr kumimoji="1" lang="zh-CN" altLang="en-US" sz="2000" dirty="0"/>
              <a:t>树、</a:t>
            </a:r>
            <a:r>
              <a:rPr kumimoji="1" lang="en-US" altLang="zh-CN" sz="2000" dirty="0"/>
              <a:t>K-d</a:t>
            </a:r>
            <a:r>
              <a:rPr kumimoji="1" lang="zh-CN" altLang="en-US" sz="2000" dirty="0"/>
              <a:t>树、</a:t>
            </a:r>
            <a:r>
              <a:rPr kumimoji="1" lang="en-US" altLang="zh-CN" sz="2000" dirty="0"/>
              <a:t>Quad</a:t>
            </a:r>
            <a:r>
              <a:rPr kumimoji="1" lang="zh-CN" altLang="en-US" sz="2000" dirty="0"/>
              <a:t>树、</a:t>
            </a:r>
            <a:r>
              <a:rPr kumimoji="1" lang="en-US" altLang="zh-CN" sz="2000" dirty="0"/>
              <a:t>M</a:t>
            </a:r>
            <a:r>
              <a:rPr kumimoji="1" lang="zh-CN" altLang="en-US" sz="2000" dirty="0"/>
              <a:t>树、</a:t>
            </a:r>
            <a:r>
              <a:rPr kumimoji="1" lang="en-US" altLang="zh-CN" sz="2000" dirty="0"/>
              <a:t>MHR</a:t>
            </a:r>
            <a:r>
              <a:rPr kumimoji="1" lang="zh-CN" altLang="en-US" sz="2000" dirty="0"/>
              <a:t>树、</a:t>
            </a:r>
            <a:r>
              <a:rPr kumimoji="1" lang="en-US" altLang="zh-CN" sz="2000" dirty="0"/>
              <a:t>LBAK</a:t>
            </a:r>
            <a:r>
              <a:rPr kumimoji="1" lang="zh-CN" altLang="en-US" sz="2000" dirty="0"/>
              <a:t>树、</a:t>
            </a:r>
            <a:r>
              <a:rPr kumimoji="1" lang="en-US" altLang="zh-CN" sz="2000" dirty="0"/>
              <a:t>IR</a:t>
            </a:r>
            <a:r>
              <a:rPr kumimoji="1" lang="zh-CN" altLang="en-US" sz="2000" dirty="0"/>
              <a:t>树、</a:t>
            </a:r>
            <a:r>
              <a:rPr kumimoji="1" lang="en-US" altLang="zh-CN" sz="2000" dirty="0"/>
              <a:t>IR</a:t>
            </a:r>
            <a:r>
              <a:rPr kumimoji="1" lang="en-US" altLang="zh-CN" sz="2000" baseline="30000" dirty="0"/>
              <a:t>2</a:t>
            </a:r>
            <a:r>
              <a:rPr kumimoji="1" lang="zh-CN" altLang="en-US" sz="2000" dirty="0"/>
              <a:t>树、</a:t>
            </a:r>
            <a:r>
              <a:rPr kumimoji="1" lang="en-US" altLang="zh-CN" sz="2000" dirty="0"/>
              <a:t>RMB</a:t>
            </a:r>
            <a:r>
              <a:rPr kumimoji="1" lang="zh-CN" altLang="en-US" sz="2000" dirty="0"/>
              <a:t>树</a:t>
            </a:r>
            <a:r>
              <a:rPr kumimoji="1" lang="en-US" altLang="zh-CN" sz="2000" dirty="0"/>
              <a:t>…</a:t>
            </a:r>
            <a:r>
              <a:rPr kumimoji="1" lang="zh-CN" altLang="en-US" sz="2000" dirty="0"/>
              <a:t> </a:t>
            </a:r>
            <a:r>
              <a:rPr kumimoji="1" lang="en-US" altLang="zh-CN" sz="2000" dirty="0"/>
              <a:t>…</a:t>
            </a:r>
            <a:endParaRPr kumimoji="1" lang="zh-CN" altLang="en-US" sz="2000" dirty="0"/>
          </a:p>
        </p:txBody>
      </p:sp>
      <p:sp>
        <p:nvSpPr>
          <p:cNvPr id="5" name="文本框 4">
            <a:extLst>
              <a:ext uri="{FF2B5EF4-FFF2-40B4-BE49-F238E27FC236}">
                <a16:creationId xmlns:a16="http://schemas.microsoft.com/office/drawing/2014/main" id="{9143786C-1456-834C-8D19-406B5166E5D0}"/>
              </a:ext>
            </a:extLst>
          </p:cNvPr>
          <p:cNvSpPr txBox="1"/>
          <p:nvPr/>
        </p:nvSpPr>
        <p:spPr>
          <a:xfrm>
            <a:off x="2743200" y="5769116"/>
            <a:ext cx="1295400" cy="800219"/>
          </a:xfrm>
          <a:prstGeom prst="rect">
            <a:avLst/>
          </a:prstGeom>
          <a:noFill/>
        </p:spPr>
        <p:txBody>
          <a:bodyPr wrap="square" rtlCol="0">
            <a:spAutoFit/>
          </a:bodyPr>
          <a:lstStyle/>
          <a:p>
            <a:pPr>
              <a:spcBef>
                <a:spcPts val="1200"/>
              </a:spcBef>
            </a:pPr>
            <a:r>
              <a:rPr kumimoji="1" lang="zh-CN" altLang="en-US" dirty="0"/>
              <a:t>功能不同</a:t>
            </a:r>
            <a:endParaRPr kumimoji="1" lang="en-US" altLang="zh-CN" dirty="0"/>
          </a:p>
          <a:p>
            <a:pPr>
              <a:spcBef>
                <a:spcPts val="1200"/>
              </a:spcBef>
            </a:pPr>
            <a:r>
              <a:rPr kumimoji="1" lang="zh-CN" altLang="en-US" dirty="0"/>
              <a:t>结构不同</a:t>
            </a:r>
          </a:p>
        </p:txBody>
      </p:sp>
      <p:cxnSp>
        <p:nvCxnSpPr>
          <p:cNvPr id="7" name="直线箭头连接符 6">
            <a:extLst>
              <a:ext uri="{FF2B5EF4-FFF2-40B4-BE49-F238E27FC236}">
                <a16:creationId xmlns:a16="http://schemas.microsoft.com/office/drawing/2014/main" id="{C654329C-DF1A-7E4B-85EF-76908EFC9632}"/>
              </a:ext>
            </a:extLst>
          </p:cNvPr>
          <p:cNvCxnSpPr>
            <a:cxnSpLocks/>
          </p:cNvCxnSpPr>
          <p:nvPr/>
        </p:nvCxnSpPr>
        <p:spPr>
          <a:xfrm flipV="1">
            <a:off x="3886200" y="6172946"/>
            <a:ext cx="838200" cy="1"/>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B14993BC-F45C-C948-947D-8AA89895E5D2}"/>
              </a:ext>
            </a:extLst>
          </p:cNvPr>
          <p:cNvGrpSpPr/>
          <p:nvPr/>
        </p:nvGrpSpPr>
        <p:grpSpPr>
          <a:xfrm>
            <a:off x="5486402" y="5557388"/>
            <a:ext cx="2362201" cy="1231106"/>
            <a:chOff x="4924427" y="5557389"/>
            <a:chExt cx="2362201" cy="1231106"/>
          </a:xfrm>
        </p:grpSpPr>
        <p:sp>
          <p:nvSpPr>
            <p:cNvPr id="8" name="左大括号 7">
              <a:extLst>
                <a:ext uri="{FF2B5EF4-FFF2-40B4-BE49-F238E27FC236}">
                  <a16:creationId xmlns:a16="http://schemas.microsoft.com/office/drawing/2014/main" id="{20246BDC-C54A-1D46-8E85-126997ABE404}"/>
                </a:ext>
              </a:extLst>
            </p:cNvPr>
            <p:cNvSpPr/>
            <p:nvPr/>
          </p:nvSpPr>
          <p:spPr>
            <a:xfrm>
              <a:off x="4924427" y="5705424"/>
              <a:ext cx="228600" cy="9350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2C407AAC-A024-A04D-A763-36AB1D895652}"/>
                </a:ext>
              </a:extLst>
            </p:cNvPr>
            <p:cNvSpPr txBox="1"/>
            <p:nvPr/>
          </p:nvSpPr>
          <p:spPr>
            <a:xfrm>
              <a:off x="5200654" y="5557389"/>
              <a:ext cx="2085974" cy="1231106"/>
            </a:xfrm>
            <a:prstGeom prst="rect">
              <a:avLst/>
            </a:prstGeom>
            <a:noFill/>
          </p:spPr>
          <p:txBody>
            <a:bodyPr wrap="square" rtlCol="0">
              <a:spAutoFit/>
            </a:bodyPr>
            <a:lstStyle/>
            <a:p>
              <a:pPr>
                <a:spcBef>
                  <a:spcPts val="1200"/>
                </a:spcBef>
              </a:pPr>
              <a:r>
                <a:rPr kumimoji="1" lang="zh-CN" altLang="en-US" dirty="0"/>
                <a:t>功能、结构抽象</a:t>
              </a:r>
              <a:endParaRPr kumimoji="1" lang="en-US" altLang="zh-CN" dirty="0"/>
            </a:p>
            <a:p>
              <a:pPr>
                <a:spcBef>
                  <a:spcPts val="1200"/>
                </a:spcBef>
              </a:pPr>
              <a:r>
                <a:rPr kumimoji="1" lang="zh-CN" altLang="en-US" dirty="0"/>
                <a:t>设计思路和要素</a:t>
              </a:r>
              <a:endParaRPr kumimoji="1" lang="en-US" altLang="zh-CN" dirty="0"/>
            </a:p>
            <a:p>
              <a:pPr>
                <a:spcBef>
                  <a:spcPts val="1200"/>
                </a:spcBef>
              </a:pPr>
              <a:r>
                <a:rPr kumimoji="1" lang="zh-CN" altLang="en-US" dirty="0"/>
                <a:t>实现要点</a:t>
              </a:r>
            </a:p>
          </p:txBody>
        </p:sp>
      </p:grpSp>
      <p:sp>
        <p:nvSpPr>
          <p:cNvPr id="10" name="文本框 9">
            <a:extLst>
              <a:ext uri="{FF2B5EF4-FFF2-40B4-BE49-F238E27FC236}">
                <a16:creationId xmlns:a16="http://schemas.microsoft.com/office/drawing/2014/main" id="{C47F462A-45B7-9947-A4CD-44D19B929263}"/>
              </a:ext>
            </a:extLst>
          </p:cNvPr>
          <p:cNvSpPr txBox="1"/>
          <p:nvPr/>
        </p:nvSpPr>
        <p:spPr>
          <a:xfrm>
            <a:off x="4752972" y="5988277"/>
            <a:ext cx="685800" cy="369332"/>
          </a:xfrm>
          <a:prstGeom prst="rect">
            <a:avLst/>
          </a:prstGeom>
          <a:noFill/>
        </p:spPr>
        <p:txBody>
          <a:bodyPr wrap="square" rtlCol="0">
            <a:spAutoFit/>
          </a:bodyPr>
          <a:lstStyle/>
          <a:p>
            <a:r>
              <a:rPr kumimoji="1" lang="zh-CN" altLang="en-US" dirty="0"/>
              <a:t>共性</a:t>
            </a:r>
          </a:p>
        </p:txBody>
      </p:sp>
    </p:spTree>
    <p:extLst>
      <p:ext uri="{BB962C8B-B14F-4D97-AF65-F5344CB8AC3E}">
        <p14:creationId xmlns:p14="http://schemas.microsoft.com/office/powerpoint/2010/main" val="104528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7905751" cy="282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树形索引的功能抽象</a:t>
            </a:r>
            <a:endParaRPr lang="en-US" altLang="zh-CN" sz="2400" dirty="0">
              <a:solidFill>
                <a:prstClr val="black"/>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树</a:t>
            </a:r>
            <a:r>
              <a:rPr lang="en-US" altLang="zh-CN" sz="2000" dirty="0">
                <a:solidFill>
                  <a:srgbClr val="2121FF"/>
                </a:solidFill>
                <a:latin typeface="Times New Roman" panose="02020603050405020304" pitchFamily="18" charset="0"/>
                <a:ea typeface="黑体" panose="02010609060101010101" pitchFamily="49" charset="-122"/>
              </a:rPr>
              <a:t>: </a:t>
            </a:r>
            <a:r>
              <a:rPr lang="zh-CN" altLang="en-US" sz="2000" dirty="0">
                <a:solidFill>
                  <a:srgbClr val="2121FF"/>
                </a:solidFill>
                <a:latin typeface="Times New Roman" panose="02020603050405020304" pitchFamily="18" charset="0"/>
                <a:ea typeface="黑体" panose="02010609060101010101" pitchFamily="49" charset="-122"/>
              </a:rPr>
              <a:t>为查询剪枝，避免扫描所有数据</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内节点</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判断子树中是否包含查询结果</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叶子节点</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保存原始数据、中间数据</a:t>
            </a:r>
            <a:endParaRPr lang="en-US" altLang="zh-CN" sz="2000" dirty="0">
              <a:solidFill>
                <a:srgbClr val="2121FF"/>
              </a:solidFill>
              <a:latin typeface="Times New Roman" panose="02020603050405020304" pitchFamily="18" charset="0"/>
              <a:ea typeface="黑体" panose="02010609060101010101" pitchFamily="49" charset="-122"/>
            </a:endParaRP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树形索引</a:t>
              </a:r>
            </a:p>
          </p:txBody>
        </p:sp>
        <p:sp>
          <p:nvSpPr>
            <p:cNvPr id="103" name="矩形 102">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矩形 1">
            <a:extLst>
              <a:ext uri="{FF2B5EF4-FFF2-40B4-BE49-F238E27FC236}">
                <a16:creationId xmlns:a16="http://schemas.microsoft.com/office/drawing/2014/main" id="{2458FE33-5CB9-374C-8CC4-318CF681F1DA}"/>
              </a:ext>
            </a:extLst>
          </p:cNvPr>
          <p:cNvSpPr/>
          <p:nvPr/>
        </p:nvSpPr>
        <p:spPr bwMode="auto">
          <a:xfrm>
            <a:off x="4343400" y="2279173"/>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sp>
        <p:nvSpPr>
          <p:cNvPr id="18" name="矩形 17">
            <a:extLst>
              <a:ext uri="{FF2B5EF4-FFF2-40B4-BE49-F238E27FC236}">
                <a16:creationId xmlns:a16="http://schemas.microsoft.com/office/drawing/2014/main" id="{964AA02E-F249-C44D-BF13-AB7AD04490BD}"/>
              </a:ext>
            </a:extLst>
          </p:cNvPr>
          <p:cNvSpPr/>
          <p:nvPr/>
        </p:nvSpPr>
        <p:spPr bwMode="auto">
          <a:xfrm>
            <a:off x="6116241" y="3096736"/>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sp>
        <p:nvSpPr>
          <p:cNvPr id="19" name="矩形 18">
            <a:extLst>
              <a:ext uri="{FF2B5EF4-FFF2-40B4-BE49-F238E27FC236}">
                <a16:creationId xmlns:a16="http://schemas.microsoft.com/office/drawing/2014/main" id="{97F22F6B-26F1-3648-A9BD-D099A04CB293}"/>
              </a:ext>
            </a:extLst>
          </p:cNvPr>
          <p:cNvSpPr/>
          <p:nvPr/>
        </p:nvSpPr>
        <p:spPr bwMode="auto">
          <a:xfrm>
            <a:off x="2606279" y="3116253"/>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cxnSp>
        <p:nvCxnSpPr>
          <p:cNvPr id="4" name="直线连接符 3">
            <a:extLst>
              <a:ext uri="{FF2B5EF4-FFF2-40B4-BE49-F238E27FC236}">
                <a16:creationId xmlns:a16="http://schemas.microsoft.com/office/drawing/2014/main" id="{72FBAE0E-2D17-BC4A-B69F-2DCE6342A7B9}"/>
              </a:ext>
            </a:extLst>
          </p:cNvPr>
          <p:cNvCxnSpPr>
            <a:cxnSpLocks/>
            <a:stCxn id="2" idx="2"/>
            <a:endCxn id="19" idx="0"/>
          </p:cNvCxnSpPr>
          <p:nvPr/>
        </p:nvCxnSpPr>
        <p:spPr>
          <a:xfrm flipH="1">
            <a:off x="3025382" y="2583973"/>
            <a:ext cx="1737121" cy="53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B0846060-EFAB-0C43-B496-9926C18D8363}"/>
              </a:ext>
            </a:extLst>
          </p:cNvPr>
          <p:cNvCxnSpPr>
            <a:stCxn id="2" idx="2"/>
            <a:endCxn id="18" idx="0"/>
          </p:cNvCxnSpPr>
          <p:nvPr/>
        </p:nvCxnSpPr>
        <p:spPr>
          <a:xfrm>
            <a:off x="4762503" y="2583976"/>
            <a:ext cx="1772841" cy="512763"/>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027A637-16D0-5F48-A835-8F19E670A832}"/>
              </a:ext>
            </a:extLst>
          </p:cNvPr>
          <p:cNvSpPr txBox="1"/>
          <p:nvPr/>
        </p:nvSpPr>
        <p:spPr>
          <a:xfrm>
            <a:off x="4193384" y="2771299"/>
            <a:ext cx="1178719" cy="369332"/>
          </a:xfrm>
          <a:prstGeom prst="rect">
            <a:avLst/>
          </a:prstGeom>
          <a:noFill/>
        </p:spPr>
        <p:txBody>
          <a:bodyPr wrap="square" rtlCol="0">
            <a:spAutoFit/>
          </a:bodyPr>
          <a:lstStyle/>
          <a:p>
            <a:pPr algn="ctr"/>
            <a:r>
              <a:rPr kumimoji="1" lang="en-US" altLang="zh-CN" dirty="0"/>
              <a:t>…</a:t>
            </a:r>
            <a:r>
              <a:rPr kumimoji="1" lang="zh-CN" altLang="en-US" dirty="0"/>
              <a:t> </a:t>
            </a:r>
            <a:r>
              <a:rPr kumimoji="1" lang="en-US" altLang="zh-CN" dirty="0"/>
              <a:t>…</a:t>
            </a:r>
            <a:endParaRPr kumimoji="1" lang="zh-CN" altLang="en-US" dirty="0"/>
          </a:p>
        </p:txBody>
      </p:sp>
      <p:cxnSp>
        <p:nvCxnSpPr>
          <p:cNvPr id="12" name="直线连接符 11">
            <a:extLst>
              <a:ext uri="{FF2B5EF4-FFF2-40B4-BE49-F238E27FC236}">
                <a16:creationId xmlns:a16="http://schemas.microsoft.com/office/drawing/2014/main" id="{B253476A-1911-FE46-B50A-F5783BA97984}"/>
              </a:ext>
            </a:extLst>
          </p:cNvPr>
          <p:cNvCxnSpPr>
            <a:stCxn id="2" idx="2"/>
          </p:cNvCxnSpPr>
          <p:nvPr/>
        </p:nvCxnSpPr>
        <p:spPr>
          <a:xfrm flipH="1">
            <a:off x="4343401" y="2583976"/>
            <a:ext cx="419100" cy="512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D71C186D-F37B-4D42-AAFD-7C113FDB4F03}"/>
              </a:ext>
            </a:extLst>
          </p:cNvPr>
          <p:cNvCxnSpPr>
            <a:stCxn id="2" idx="2"/>
          </p:cNvCxnSpPr>
          <p:nvPr/>
        </p:nvCxnSpPr>
        <p:spPr>
          <a:xfrm>
            <a:off x="4762501" y="2583973"/>
            <a:ext cx="419100" cy="53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4D312C47-D412-1B48-BCFB-3429E8654277}"/>
              </a:ext>
            </a:extLst>
          </p:cNvPr>
          <p:cNvCxnSpPr>
            <a:cxnSpLocks/>
          </p:cNvCxnSpPr>
          <p:nvPr/>
        </p:nvCxnSpPr>
        <p:spPr>
          <a:xfrm flipH="1">
            <a:off x="1866902" y="3426940"/>
            <a:ext cx="1138239" cy="53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87ACCAE7-1087-CB44-86F5-ABF2C0349718}"/>
              </a:ext>
            </a:extLst>
          </p:cNvPr>
          <p:cNvCxnSpPr/>
          <p:nvPr/>
        </p:nvCxnSpPr>
        <p:spPr>
          <a:xfrm>
            <a:off x="3005139" y="3426942"/>
            <a:ext cx="1219200" cy="512763"/>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35A6B04-9BFF-3947-9D2B-BA1825CC6803}"/>
              </a:ext>
            </a:extLst>
          </p:cNvPr>
          <p:cNvSpPr txBox="1"/>
          <p:nvPr/>
        </p:nvSpPr>
        <p:spPr>
          <a:xfrm>
            <a:off x="2436023" y="3614265"/>
            <a:ext cx="1178719" cy="369332"/>
          </a:xfrm>
          <a:prstGeom prst="rect">
            <a:avLst/>
          </a:prstGeom>
          <a:noFill/>
        </p:spPr>
        <p:txBody>
          <a:bodyPr wrap="square" rtlCol="0">
            <a:spAutoFit/>
          </a:bodyPr>
          <a:lstStyle/>
          <a:p>
            <a:pPr algn="ctr"/>
            <a:r>
              <a:rPr kumimoji="1" lang="en-US" altLang="zh-CN" dirty="0"/>
              <a:t>…</a:t>
            </a:r>
            <a:r>
              <a:rPr kumimoji="1" lang="zh-CN" altLang="en-US" dirty="0"/>
              <a:t> </a:t>
            </a:r>
            <a:r>
              <a:rPr kumimoji="1" lang="en-US" altLang="zh-CN" dirty="0"/>
              <a:t>…</a:t>
            </a:r>
            <a:endParaRPr kumimoji="1" lang="zh-CN" altLang="en-US" dirty="0"/>
          </a:p>
        </p:txBody>
      </p:sp>
      <p:cxnSp>
        <p:nvCxnSpPr>
          <p:cNvPr id="33" name="直线连接符 32">
            <a:extLst>
              <a:ext uri="{FF2B5EF4-FFF2-40B4-BE49-F238E27FC236}">
                <a16:creationId xmlns:a16="http://schemas.microsoft.com/office/drawing/2014/main" id="{CB4F4072-08A6-D744-9A4B-800E6705096E}"/>
              </a:ext>
            </a:extLst>
          </p:cNvPr>
          <p:cNvCxnSpPr/>
          <p:nvPr/>
        </p:nvCxnSpPr>
        <p:spPr>
          <a:xfrm flipH="1">
            <a:off x="2586039" y="3426942"/>
            <a:ext cx="419100" cy="512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D4B8CC18-F8B7-5F4E-BFDA-6D3D46780A4D}"/>
              </a:ext>
            </a:extLst>
          </p:cNvPr>
          <p:cNvCxnSpPr/>
          <p:nvPr/>
        </p:nvCxnSpPr>
        <p:spPr>
          <a:xfrm>
            <a:off x="3005139" y="3426940"/>
            <a:ext cx="419100" cy="53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925D0555-E16E-E54B-9226-F68D3F14F0F9}"/>
              </a:ext>
            </a:extLst>
          </p:cNvPr>
          <p:cNvCxnSpPr>
            <a:cxnSpLocks/>
          </p:cNvCxnSpPr>
          <p:nvPr/>
        </p:nvCxnSpPr>
        <p:spPr>
          <a:xfrm flipH="1">
            <a:off x="5376863" y="3407419"/>
            <a:ext cx="1138239" cy="53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BA728210-42C0-8849-BBA9-D7096727001C}"/>
              </a:ext>
            </a:extLst>
          </p:cNvPr>
          <p:cNvCxnSpPr/>
          <p:nvPr/>
        </p:nvCxnSpPr>
        <p:spPr>
          <a:xfrm>
            <a:off x="6515100" y="3407422"/>
            <a:ext cx="1219200" cy="512763"/>
          </a:xfrm>
          <a:prstGeom prst="line">
            <a:avLst/>
          </a:prstGeom>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3279EC6A-4F95-A740-8A9D-846B718CE4D7}"/>
              </a:ext>
            </a:extLst>
          </p:cNvPr>
          <p:cNvSpPr txBox="1"/>
          <p:nvPr/>
        </p:nvSpPr>
        <p:spPr>
          <a:xfrm>
            <a:off x="5945984" y="3594745"/>
            <a:ext cx="1178719" cy="369332"/>
          </a:xfrm>
          <a:prstGeom prst="rect">
            <a:avLst/>
          </a:prstGeom>
          <a:noFill/>
        </p:spPr>
        <p:txBody>
          <a:bodyPr wrap="square" rtlCol="0">
            <a:spAutoFit/>
          </a:bodyPr>
          <a:lstStyle/>
          <a:p>
            <a:pPr algn="ctr"/>
            <a:r>
              <a:rPr kumimoji="1" lang="en-US" altLang="zh-CN" dirty="0"/>
              <a:t>…</a:t>
            </a:r>
            <a:r>
              <a:rPr kumimoji="1" lang="zh-CN" altLang="en-US" dirty="0"/>
              <a:t> </a:t>
            </a:r>
            <a:r>
              <a:rPr kumimoji="1" lang="en-US" altLang="zh-CN" dirty="0"/>
              <a:t>…</a:t>
            </a:r>
            <a:endParaRPr kumimoji="1" lang="zh-CN" altLang="en-US" dirty="0"/>
          </a:p>
        </p:txBody>
      </p:sp>
      <p:cxnSp>
        <p:nvCxnSpPr>
          <p:cNvPr id="47" name="直线连接符 46">
            <a:extLst>
              <a:ext uri="{FF2B5EF4-FFF2-40B4-BE49-F238E27FC236}">
                <a16:creationId xmlns:a16="http://schemas.microsoft.com/office/drawing/2014/main" id="{217C3F36-B230-3B4A-B77F-01D4B08F5AB6}"/>
              </a:ext>
            </a:extLst>
          </p:cNvPr>
          <p:cNvCxnSpPr/>
          <p:nvPr/>
        </p:nvCxnSpPr>
        <p:spPr>
          <a:xfrm flipH="1">
            <a:off x="6096001" y="3407422"/>
            <a:ext cx="419100" cy="512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F0BE25A0-7C5A-C943-B648-1D66D3E78207}"/>
              </a:ext>
            </a:extLst>
          </p:cNvPr>
          <p:cNvCxnSpPr/>
          <p:nvPr/>
        </p:nvCxnSpPr>
        <p:spPr>
          <a:xfrm>
            <a:off x="6515101" y="3407419"/>
            <a:ext cx="419100" cy="532280"/>
          </a:xfrm>
          <a:prstGeom prst="line">
            <a:avLst/>
          </a:prstGeom>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3E883A8-F8CF-614F-BFF3-C21AFC446E95}"/>
              </a:ext>
            </a:extLst>
          </p:cNvPr>
          <p:cNvSpPr/>
          <p:nvPr/>
        </p:nvSpPr>
        <p:spPr bwMode="auto">
          <a:xfrm>
            <a:off x="1447800" y="3962400"/>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sp>
        <p:nvSpPr>
          <p:cNvPr id="50" name="矩形 49">
            <a:extLst>
              <a:ext uri="{FF2B5EF4-FFF2-40B4-BE49-F238E27FC236}">
                <a16:creationId xmlns:a16="http://schemas.microsoft.com/office/drawing/2014/main" id="{D2A3C068-AEAD-D845-9B16-FD610ECE2CE5}"/>
              </a:ext>
            </a:extLst>
          </p:cNvPr>
          <p:cNvSpPr/>
          <p:nvPr/>
        </p:nvSpPr>
        <p:spPr bwMode="auto">
          <a:xfrm>
            <a:off x="3805239" y="3959220"/>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sp>
        <p:nvSpPr>
          <p:cNvPr id="51" name="矩形 50">
            <a:extLst>
              <a:ext uri="{FF2B5EF4-FFF2-40B4-BE49-F238E27FC236}">
                <a16:creationId xmlns:a16="http://schemas.microsoft.com/office/drawing/2014/main" id="{910B68D3-9E63-5948-89F6-B1836B3D4B89}"/>
              </a:ext>
            </a:extLst>
          </p:cNvPr>
          <p:cNvSpPr/>
          <p:nvPr/>
        </p:nvSpPr>
        <p:spPr bwMode="auto">
          <a:xfrm>
            <a:off x="5006579" y="3959220"/>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sp>
        <p:nvSpPr>
          <p:cNvPr id="52" name="矩形 51">
            <a:extLst>
              <a:ext uri="{FF2B5EF4-FFF2-40B4-BE49-F238E27FC236}">
                <a16:creationId xmlns:a16="http://schemas.microsoft.com/office/drawing/2014/main" id="{7C97B5D8-1813-3E47-A4AB-63FF6F12E1E5}"/>
              </a:ext>
            </a:extLst>
          </p:cNvPr>
          <p:cNvSpPr/>
          <p:nvPr/>
        </p:nvSpPr>
        <p:spPr bwMode="auto">
          <a:xfrm>
            <a:off x="7315200" y="3939699"/>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grpSp>
        <p:nvGrpSpPr>
          <p:cNvPr id="11" name="组合 10">
            <a:extLst>
              <a:ext uri="{FF2B5EF4-FFF2-40B4-BE49-F238E27FC236}">
                <a16:creationId xmlns:a16="http://schemas.microsoft.com/office/drawing/2014/main" id="{EC1E8DE0-8CB9-3941-9F43-BB4C6BA3C85E}"/>
              </a:ext>
            </a:extLst>
          </p:cNvPr>
          <p:cNvGrpSpPr/>
          <p:nvPr/>
        </p:nvGrpSpPr>
        <p:grpSpPr>
          <a:xfrm>
            <a:off x="6705600" y="4724402"/>
            <a:ext cx="2057400" cy="1582739"/>
            <a:chOff x="6705600" y="4724400"/>
            <a:chExt cx="2057400" cy="1582738"/>
          </a:xfrm>
        </p:grpSpPr>
        <p:cxnSp>
          <p:nvCxnSpPr>
            <p:cNvPr id="5" name="直线连接符 4">
              <a:extLst>
                <a:ext uri="{FF2B5EF4-FFF2-40B4-BE49-F238E27FC236}">
                  <a16:creationId xmlns:a16="http://schemas.microsoft.com/office/drawing/2014/main" id="{C8E7BDB5-A20A-0244-BBC6-BFDCB3F00409}"/>
                </a:ext>
              </a:extLst>
            </p:cNvPr>
            <p:cNvCxnSpPr/>
            <p:nvPr/>
          </p:nvCxnSpPr>
          <p:spPr>
            <a:xfrm flipH="1">
              <a:off x="6781800" y="4724400"/>
              <a:ext cx="1752600" cy="1582738"/>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2331DF5-07C7-EA49-B9AB-A8C65CB7F773}"/>
                </a:ext>
              </a:extLst>
            </p:cNvPr>
            <p:cNvSpPr txBox="1"/>
            <p:nvPr/>
          </p:nvSpPr>
          <p:spPr>
            <a:xfrm>
              <a:off x="6705600" y="5064845"/>
              <a:ext cx="1219200" cy="369332"/>
            </a:xfrm>
            <a:prstGeom prst="rect">
              <a:avLst/>
            </a:prstGeom>
            <a:noFill/>
          </p:spPr>
          <p:txBody>
            <a:bodyPr wrap="square" rtlCol="0">
              <a:spAutoFit/>
            </a:bodyPr>
            <a:lstStyle/>
            <a:p>
              <a:r>
                <a:rPr kumimoji="1" lang="zh-CN" altLang="en-US" dirty="0"/>
                <a:t>内存索引</a:t>
              </a:r>
            </a:p>
          </p:txBody>
        </p:sp>
        <p:sp>
          <p:nvSpPr>
            <p:cNvPr id="37" name="文本框 36">
              <a:extLst>
                <a:ext uri="{FF2B5EF4-FFF2-40B4-BE49-F238E27FC236}">
                  <a16:creationId xmlns:a16="http://schemas.microsoft.com/office/drawing/2014/main" id="{F11A1B4C-C421-434E-8A94-475CB9B14513}"/>
                </a:ext>
              </a:extLst>
            </p:cNvPr>
            <p:cNvSpPr txBox="1"/>
            <p:nvPr/>
          </p:nvSpPr>
          <p:spPr>
            <a:xfrm>
              <a:off x="7543800" y="5674280"/>
              <a:ext cx="1219200" cy="369332"/>
            </a:xfrm>
            <a:prstGeom prst="rect">
              <a:avLst/>
            </a:prstGeom>
            <a:noFill/>
          </p:spPr>
          <p:txBody>
            <a:bodyPr wrap="square" rtlCol="0">
              <a:spAutoFit/>
            </a:bodyPr>
            <a:lstStyle/>
            <a:p>
              <a:r>
                <a:rPr kumimoji="1" lang="zh-CN" altLang="en-US" dirty="0"/>
                <a:t>外存索引</a:t>
              </a:r>
            </a:p>
          </p:txBody>
        </p:sp>
      </p:grpSp>
      <p:sp>
        <p:nvSpPr>
          <p:cNvPr id="3" name="灯片编号占位符 2"/>
          <p:cNvSpPr>
            <a:spLocks noGrp="1"/>
          </p:cNvSpPr>
          <p:nvPr>
            <p:ph type="sldNum" sz="quarter" idx="12"/>
          </p:nvPr>
        </p:nvSpPr>
        <p:spPr/>
        <p:txBody>
          <a:bodyPr/>
          <a:lstStyle/>
          <a:p>
            <a:fld id="{4E461666-614C-3643-ADC9-2769115EBDBB}" type="slidenum">
              <a:rPr kumimoji="1" lang="zh-CN" altLang="en-US" smtClean="0"/>
              <a:t>31</a:t>
            </a:fld>
            <a:endParaRPr kumimoji="1" lang="zh-CN" altLang="en-US"/>
          </a:p>
        </p:txBody>
      </p:sp>
    </p:spTree>
    <p:extLst>
      <p:ext uri="{BB962C8B-B14F-4D97-AF65-F5344CB8AC3E}">
        <p14:creationId xmlns:p14="http://schemas.microsoft.com/office/powerpoint/2010/main" val="146922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xEl>
                                              <p:pRg st="8" end="8"/>
                                            </p:txEl>
                                          </p:spTgt>
                                        </p:tgtEl>
                                        <p:attrNameLst>
                                          <p:attrName>style.visibility</p:attrName>
                                        </p:attrNameLst>
                                      </p:cBhvr>
                                      <p:to>
                                        <p:strVal val="visible"/>
                                      </p:to>
                                    </p:set>
                                    <p:animEffect transition="in" filter="randombar(horizontal)">
                                      <p:cBhvr>
                                        <p:cTn id="7" dur="500"/>
                                        <p:tgtEl>
                                          <p:spTgt spid="35">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5">
                                            <p:txEl>
                                              <p:pRg st="9" end="9"/>
                                            </p:txEl>
                                          </p:spTgt>
                                        </p:tgtEl>
                                        <p:attrNameLst>
                                          <p:attrName>style.visibility</p:attrName>
                                        </p:attrNameLst>
                                      </p:cBhvr>
                                      <p:to>
                                        <p:strVal val="visible"/>
                                      </p:to>
                                    </p:set>
                                    <p:animEffect transition="in" filter="randombar(horizontal)">
                                      <p:cBhvr>
                                        <p:cTn id="12" dur="500"/>
                                        <p:tgtEl>
                                          <p:spTgt spid="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7905751" cy="282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树形索引的结构抽象</a:t>
            </a:r>
            <a:endParaRPr lang="en-US" altLang="zh-CN" sz="2400" dirty="0">
              <a:solidFill>
                <a:prstClr val="black"/>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树形结构，多数为平衡树</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内节点</a:t>
            </a:r>
            <a:endParaRPr lang="en-US" altLang="zh-CN" sz="2000" dirty="0">
              <a:solidFill>
                <a:srgbClr val="2121FF"/>
              </a:solidFill>
              <a:latin typeface="Times New Roman" panose="02020603050405020304" pitchFamily="18" charset="0"/>
              <a:ea typeface="黑体" panose="02010609060101010101" pitchFamily="49" charset="-122"/>
            </a:endParaRPr>
          </a:p>
          <a:p>
            <a:pPr lvl="2" indent="-285744" algn="just">
              <a:lnSpc>
                <a:spcPct val="125000"/>
              </a:lnSpc>
              <a:spcBef>
                <a:spcPts val="600"/>
              </a:spcBef>
              <a:buFont typeface="Arial" pitchFamily="34" charset="0"/>
              <a:buChar char="–"/>
              <a:defRPr/>
            </a:pPr>
            <a:r>
              <a:rPr lang="en-US" altLang="zh-CN" sz="1800" dirty="0">
                <a:solidFill>
                  <a:srgbClr val="2121FF"/>
                </a:solidFill>
                <a:latin typeface="Times New Roman" panose="02020603050405020304" pitchFamily="18" charset="0"/>
                <a:ea typeface="黑体" panose="02010609060101010101" pitchFamily="49" charset="-122"/>
              </a:rPr>
              <a:t>Key</a:t>
            </a:r>
            <a:r>
              <a:rPr lang="zh-CN" altLang="en-US" sz="1800" dirty="0">
                <a:solidFill>
                  <a:srgbClr val="2121FF"/>
                </a:solidFill>
                <a:latin typeface="Times New Roman" panose="02020603050405020304" pitchFamily="18" charset="0"/>
                <a:ea typeface="黑体" panose="02010609060101010101" pitchFamily="49" charset="-122"/>
              </a:rPr>
              <a:t>、儿子列表 </a:t>
            </a:r>
            <a:r>
              <a:rPr lang="en-US" altLang="zh-CN" sz="1800" dirty="0">
                <a:solidFill>
                  <a:srgbClr val="2121FF"/>
                </a:solidFill>
                <a:latin typeface="Times New Roman" panose="02020603050405020304" pitchFamily="18" charset="0"/>
                <a:ea typeface="黑体" panose="02010609060101010101" pitchFamily="49" charset="-122"/>
              </a:rPr>
              <a:t>/</a:t>
            </a:r>
            <a:r>
              <a:rPr lang="zh-CN" altLang="en-US" sz="1800" dirty="0">
                <a:solidFill>
                  <a:srgbClr val="2121FF"/>
                </a:solidFill>
                <a:latin typeface="Times New Roman" panose="02020603050405020304" pitchFamily="18" charset="0"/>
                <a:ea typeface="黑体" panose="02010609060101010101" pitchFamily="49" charset="-122"/>
              </a:rPr>
              <a:t> </a:t>
            </a:r>
            <a:r>
              <a:rPr lang="en-US" altLang="zh-CN" sz="1800" dirty="0">
                <a:solidFill>
                  <a:srgbClr val="2121FF"/>
                </a:solidFill>
                <a:latin typeface="Times New Roman" panose="02020603050405020304" pitchFamily="18" charset="0"/>
                <a:ea typeface="黑体" panose="02010609060101010101" pitchFamily="49" charset="-122"/>
              </a:rPr>
              <a:t>Key</a:t>
            </a:r>
            <a:r>
              <a:rPr lang="zh-CN" altLang="en-US" sz="1800" dirty="0">
                <a:solidFill>
                  <a:srgbClr val="2121FF"/>
                </a:solidFill>
                <a:latin typeface="Times New Roman" panose="02020603050405020304" pitchFamily="18" charset="0"/>
                <a:ea typeface="黑体" panose="02010609060101010101" pitchFamily="49" charset="-122"/>
              </a:rPr>
              <a:t>列表、儿子列表</a:t>
            </a:r>
            <a:endParaRPr lang="en-US" altLang="zh-CN" sz="18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内节点</a:t>
            </a:r>
            <a:r>
              <a:rPr lang="en-US" altLang="zh-CN" sz="1800" dirty="0">
                <a:solidFill>
                  <a:srgbClr val="2121FF"/>
                </a:solidFill>
                <a:latin typeface="Times New Roman" panose="02020603050405020304" pitchFamily="18" charset="0"/>
                <a:ea typeface="黑体" panose="02010609060101010101" pitchFamily="49" charset="-122"/>
              </a:rPr>
              <a:t>:</a:t>
            </a:r>
            <a:r>
              <a:rPr lang="zh-CN" altLang="en-US" sz="1800" dirty="0">
                <a:solidFill>
                  <a:srgbClr val="2121FF"/>
                </a:solidFill>
                <a:latin typeface="Times New Roman" panose="02020603050405020304" pitchFamily="18" charset="0"/>
                <a:ea typeface="黑体" panose="02010609060101010101" pitchFamily="49" charset="-122"/>
              </a:rPr>
              <a:t> 原始数据、中间数据</a:t>
            </a:r>
            <a:endParaRPr lang="en-US" altLang="zh-CN" sz="2000" dirty="0">
              <a:solidFill>
                <a:srgbClr val="2121FF"/>
              </a:solidFill>
              <a:latin typeface="Times New Roman" panose="02020603050405020304" pitchFamily="18" charset="0"/>
              <a:ea typeface="黑体" panose="02010609060101010101" pitchFamily="49" charset="-122"/>
            </a:endParaRP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树形索引</a:t>
              </a:r>
            </a:p>
          </p:txBody>
        </p:sp>
        <p:sp>
          <p:nvSpPr>
            <p:cNvPr id="103" name="矩形 102">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矩形 1">
            <a:extLst>
              <a:ext uri="{FF2B5EF4-FFF2-40B4-BE49-F238E27FC236}">
                <a16:creationId xmlns:a16="http://schemas.microsoft.com/office/drawing/2014/main" id="{2458FE33-5CB9-374C-8CC4-318CF681F1DA}"/>
              </a:ext>
            </a:extLst>
          </p:cNvPr>
          <p:cNvSpPr/>
          <p:nvPr/>
        </p:nvSpPr>
        <p:spPr bwMode="auto">
          <a:xfrm>
            <a:off x="4343400" y="2279173"/>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sp>
        <p:nvSpPr>
          <p:cNvPr id="18" name="矩形 17">
            <a:extLst>
              <a:ext uri="{FF2B5EF4-FFF2-40B4-BE49-F238E27FC236}">
                <a16:creationId xmlns:a16="http://schemas.microsoft.com/office/drawing/2014/main" id="{964AA02E-F249-C44D-BF13-AB7AD04490BD}"/>
              </a:ext>
            </a:extLst>
          </p:cNvPr>
          <p:cNvSpPr/>
          <p:nvPr/>
        </p:nvSpPr>
        <p:spPr bwMode="auto">
          <a:xfrm>
            <a:off x="6116241" y="3096736"/>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sp>
        <p:nvSpPr>
          <p:cNvPr id="19" name="矩形 18">
            <a:extLst>
              <a:ext uri="{FF2B5EF4-FFF2-40B4-BE49-F238E27FC236}">
                <a16:creationId xmlns:a16="http://schemas.microsoft.com/office/drawing/2014/main" id="{97F22F6B-26F1-3648-A9BD-D099A04CB293}"/>
              </a:ext>
            </a:extLst>
          </p:cNvPr>
          <p:cNvSpPr/>
          <p:nvPr/>
        </p:nvSpPr>
        <p:spPr bwMode="auto">
          <a:xfrm>
            <a:off x="2606279" y="3116253"/>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cxnSp>
        <p:nvCxnSpPr>
          <p:cNvPr id="4" name="直线连接符 3">
            <a:extLst>
              <a:ext uri="{FF2B5EF4-FFF2-40B4-BE49-F238E27FC236}">
                <a16:creationId xmlns:a16="http://schemas.microsoft.com/office/drawing/2014/main" id="{72FBAE0E-2D17-BC4A-B69F-2DCE6342A7B9}"/>
              </a:ext>
            </a:extLst>
          </p:cNvPr>
          <p:cNvCxnSpPr>
            <a:cxnSpLocks/>
            <a:stCxn id="2" idx="2"/>
            <a:endCxn id="19" idx="0"/>
          </p:cNvCxnSpPr>
          <p:nvPr/>
        </p:nvCxnSpPr>
        <p:spPr>
          <a:xfrm flipH="1">
            <a:off x="3025382" y="2583973"/>
            <a:ext cx="1737121" cy="53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B0846060-EFAB-0C43-B496-9926C18D8363}"/>
              </a:ext>
            </a:extLst>
          </p:cNvPr>
          <p:cNvCxnSpPr>
            <a:stCxn id="2" idx="2"/>
            <a:endCxn id="18" idx="0"/>
          </p:cNvCxnSpPr>
          <p:nvPr/>
        </p:nvCxnSpPr>
        <p:spPr>
          <a:xfrm>
            <a:off x="4762503" y="2583976"/>
            <a:ext cx="1772841" cy="512763"/>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027A637-16D0-5F48-A835-8F19E670A832}"/>
              </a:ext>
            </a:extLst>
          </p:cNvPr>
          <p:cNvSpPr txBox="1"/>
          <p:nvPr/>
        </p:nvSpPr>
        <p:spPr>
          <a:xfrm>
            <a:off x="4193384" y="2771299"/>
            <a:ext cx="1178719" cy="369332"/>
          </a:xfrm>
          <a:prstGeom prst="rect">
            <a:avLst/>
          </a:prstGeom>
          <a:noFill/>
        </p:spPr>
        <p:txBody>
          <a:bodyPr wrap="square" rtlCol="0">
            <a:spAutoFit/>
          </a:bodyPr>
          <a:lstStyle/>
          <a:p>
            <a:pPr algn="ctr"/>
            <a:r>
              <a:rPr kumimoji="1" lang="en-US" altLang="zh-CN" dirty="0"/>
              <a:t>…</a:t>
            </a:r>
            <a:r>
              <a:rPr kumimoji="1" lang="zh-CN" altLang="en-US" dirty="0"/>
              <a:t> </a:t>
            </a:r>
            <a:r>
              <a:rPr kumimoji="1" lang="en-US" altLang="zh-CN" dirty="0"/>
              <a:t>…</a:t>
            </a:r>
            <a:endParaRPr kumimoji="1" lang="zh-CN" altLang="en-US" dirty="0"/>
          </a:p>
        </p:txBody>
      </p:sp>
      <p:cxnSp>
        <p:nvCxnSpPr>
          <p:cNvPr id="12" name="直线连接符 11">
            <a:extLst>
              <a:ext uri="{FF2B5EF4-FFF2-40B4-BE49-F238E27FC236}">
                <a16:creationId xmlns:a16="http://schemas.microsoft.com/office/drawing/2014/main" id="{B253476A-1911-FE46-B50A-F5783BA97984}"/>
              </a:ext>
            </a:extLst>
          </p:cNvPr>
          <p:cNvCxnSpPr>
            <a:stCxn id="2" idx="2"/>
          </p:cNvCxnSpPr>
          <p:nvPr/>
        </p:nvCxnSpPr>
        <p:spPr>
          <a:xfrm flipH="1">
            <a:off x="4343401" y="2583976"/>
            <a:ext cx="419100" cy="512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D71C186D-F37B-4D42-AAFD-7C113FDB4F03}"/>
              </a:ext>
            </a:extLst>
          </p:cNvPr>
          <p:cNvCxnSpPr>
            <a:stCxn id="2" idx="2"/>
          </p:cNvCxnSpPr>
          <p:nvPr/>
        </p:nvCxnSpPr>
        <p:spPr>
          <a:xfrm>
            <a:off x="4762501" y="2583973"/>
            <a:ext cx="419100" cy="53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4D312C47-D412-1B48-BCFB-3429E8654277}"/>
              </a:ext>
            </a:extLst>
          </p:cNvPr>
          <p:cNvCxnSpPr>
            <a:cxnSpLocks/>
          </p:cNvCxnSpPr>
          <p:nvPr/>
        </p:nvCxnSpPr>
        <p:spPr>
          <a:xfrm flipH="1">
            <a:off x="1866902" y="3426940"/>
            <a:ext cx="1138239" cy="53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87ACCAE7-1087-CB44-86F5-ABF2C0349718}"/>
              </a:ext>
            </a:extLst>
          </p:cNvPr>
          <p:cNvCxnSpPr/>
          <p:nvPr/>
        </p:nvCxnSpPr>
        <p:spPr>
          <a:xfrm>
            <a:off x="3005139" y="3426942"/>
            <a:ext cx="1219200" cy="512763"/>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35A6B04-9BFF-3947-9D2B-BA1825CC6803}"/>
              </a:ext>
            </a:extLst>
          </p:cNvPr>
          <p:cNvSpPr txBox="1"/>
          <p:nvPr/>
        </p:nvSpPr>
        <p:spPr>
          <a:xfrm>
            <a:off x="2436023" y="3614265"/>
            <a:ext cx="1178719" cy="369332"/>
          </a:xfrm>
          <a:prstGeom prst="rect">
            <a:avLst/>
          </a:prstGeom>
          <a:noFill/>
        </p:spPr>
        <p:txBody>
          <a:bodyPr wrap="square" rtlCol="0">
            <a:spAutoFit/>
          </a:bodyPr>
          <a:lstStyle/>
          <a:p>
            <a:pPr algn="ctr"/>
            <a:r>
              <a:rPr kumimoji="1" lang="en-US" altLang="zh-CN" dirty="0"/>
              <a:t>…</a:t>
            </a:r>
            <a:r>
              <a:rPr kumimoji="1" lang="zh-CN" altLang="en-US" dirty="0"/>
              <a:t> </a:t>
            </a:r>
            <a:r>
              <a:rPr kumimoji="1" lang="en-US" altLang="zh-CN" dirty="0"/>
              <a:t>…</a:t>
            </a:r>
            <a:endParaRPr kumimoji="1" lang="zh-CN" altLang="en-US" dirty="0"/>
          </a:p>
        </p:txBody>
      </p:sp>
      <p:cxnSp>
        <p:nvCxnSpPr>
          <p:cNvPr id="33" name="直线连接符 32">
            <a:extLst>
              <a:ext uri="{FF2B5EF4-FFF2-40B4-BE49-F238E27FC236}">
                <a16:creationId xmlns:a16="http://schemas.microsoft.com/office/drawing/2014/main" id="{CB4F4072-08A6-D744-9A4B-800E6705096E}"/>
              </a:ext>
            </a:extLst>
          </p:cNvPr>
          <p:cNvCxnSpPr/>
          <p:nvPr/>
        </p:nvCxnSpPr>
        <p:spPr>
          <a:xfrm flipH="1">
            <a:off x="2586039" y="3426942"/>
            <a:ext cx="419100" cy="512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D4B8CC18-F8B7-5F4E-BFDA-6D3D46780A4D}"/>
              </a:ext>
            </a:extLst>
          </p:cNvPr>
          <p:cNvCxnSpPr/>
          <p:nvPr/>
        </p:nvCxnSpPr>
        <p:spPr>
          <a:xfrm>
            <a:off x="3005139" y="3426940"/>
            <a:ext cx="419100" cy="53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925D0555-E16E-E54B-9226-F68D3F14F0F9}"/>
              </a:ext>
            </a:extLst>
          </p:cNvPr>
          <p:cNvCxnSpPr>
            <a:cxnSpLocks/>
          </p:cNvCxnSpPr>
          <p:nvPr/>
        </p:nvCxnSpPr>
        <p:spPr>
          <a:xfrm flipH="1">
            <a:off x="5376863" y="3407419"/>
            <a:ext cx="1138239" cy="53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BA728210-42C0-8849-BBA9-D7096727001C}"/>
              </a:ext>
            </a:extLst>
          </p:cNvPr>
          <p:cNvCxnSpPr/>
          <p:nvPr/>
        </p:nvCxnSpPr>
        <p:spPr>
          <a:xfrm>
            <a:off x="6515100" y="3407422"/>
            <a:ext cx="1219200" cy="512763"/>
          </a:xfrm>
          <a:prstGeom prst="line">
            <a:avLst/>
          </a:prstGeom>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3279EC6A-4F95-A740-8A9D-846B718CE4D7}"/>
              </a:ext>
            </a:extLst>
          </p:cNvPr>
          <p:cNvSpPr txBox="1"/>
          <p:nvPr/>
        </p:nvSpPr>
        <p:spPr>
          <a:xfrm>
            <a:off x="5945984" y="3594745"/>
            <a:ext cx="1178719" cy="369332"/>
          </a:xfrm>
          <a:prstGeom prst="rect">
            <a:avLst/>
          </a:prstGeom>
          <a:noFill/>
        </p:spPr>
        <p:txBody>
          <a:bodyPr wrap="square" rtlCol="0">
            <a:spAutoFit/>
          </a:bodyPr>
          <a:lstStyle/>
          <a:p>
            <a:pPr algn="ctr"/>
            <a:r>
              <a:rPr kumimoji="1" lang="en-US" altLang="zh-CN" dirty="0"/>
              <a:t>…</a:t>
            </a:r>
            <a:r>
              <a:rPr kumimoji="1" lang="zh-CN" altLang="en-US" dirty="0"/>
              <a:t> </a:t>
            </a:r>
            <a:r>
              <a:rPr kumimoji="1" lang="en-US" altLang="zh-CN" dirty="0"/>
              <a:t>…</a:t>
            </a:r>
            <a:endParaRPr kumimoji="1" lang="zh-CN" altLang="en-US" dirty="0"/>
          </a:p>
        </p:txBody>
      </p:sp>
      <p:cxnSp>
        <p:nvCxnSpPr>
          <p:cNvPr id="47" name="直线连接符 46">
            <a:extLst>
              <a:ext uri="{FF2B5EF4-FFF2-40B4-BE49-F238E27FC236}">
                <a16:creationId xmlns:a16="http://schemas.microsoft.com/office/drawing/2014/main" id="{217C3F36-B230-3B4A-B77F-01D4B08F5AB6}"/>
              </a:ext>
            </a:extLst>
          </p:cNvPr>
          <p:cNvCxnSpPr/>
          <p:nvPr/>
        </p:nvCxnSpPr>
        <p:spPr>
          <a:xfrm flipH="1">
            <a:off x="6096001" y="3407422"/>
            <a:ext cx="419100" cy="512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F0BE25A0-7C5A-C943-B648-1D66D3E78207}"/>
              </a:ext>
            </a:extLst>
          </p:cNvPr>
          <p:cNvCxnSpPr/>
          <p:nvPr/>
        </p:nvCxnSpPr>
        <p:spPr>
          <a:xfrm>
            <a:off x="6515101" y="3407419"/>
            <a:ext cx="419100" cy="532280"/>
          </a:xfrm>
          <a:prstGeom prst="line">
            <a:avLst/>
          </a:prstGeom>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3E883A8-F8CF-614F-BFF3-C21AFC446E95}"/>
              </a:ext>
            </a:extLst>
          </p:cNvPr>
          <p:cNvSpPr/>
          <p:nvPr/>
        </p:nvSpPr>
        <p:spPr bwMode="auto">
          <a:xfrm>
            <a:off x="1447800" y="3962400"/>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sp>
        <p:nvSpPr>
          <p:cNvPr id="50" name="矩形 49">
            <a:extLst>
              <a:ext uri="{FF2B5EF4-FFF2-40B4-BE49-F238E27FC236}">
                <a16:creationId xmlns:a16="http://schemas.microsoft.com/office/drawing/2014/main" id="{D2A3C068-AEAD-D845-9B16-FD610ECE2CE5}"/>
              </a:ext>
            </a:extLst>
          </p:cNvPr>
          <p:cNvSpPr/>
          <p:nvPr/>
        </p:nvSpPr>
        <p:spPr bwMode="auto">
          <a:xfrm>
            <a:off x="3805239" y="3959220"/>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sp>
        <p:nvSpPr>
          <p:cNvPr id="51" name="矩形 50">
            <a:extLst>
              <a:ext uri="{FF2B5EF4-FFF2-40B4-BE49-F238E27FC236}">
                <a16:creationId xmlns:a16="http://schemas.microsoft.com/office/drawing/2014/main" id="{910B68D3-9E63-5948-89F6-B1836B3D4B89}"/>
              </a:ext>
            </a:extLst>
          </p:cNvPr>
          <p:cNvSpPr/>
          <p:nvPr/>
        </p:nvSpPr>
        <p:spPr bwMode="auto">
          <a:xfrm>
            <a:off x="5006579" y="3959220"/>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sp>
        <p:nvSpPr>
          <p:cNvPr id="52" name="矩形 51">
            <a:extLst>
              <a:ext uri="{FF2B5EF4-FFF2-40B4-BE49-F238E27FC236}">
                <a16:creationId xmlns:a16="http://schemas.microsoft.com/office/drawing/2014/main" id="{7C97B5D8-1813-3E47-A4AB-63FF6F12E1E5}"/>
              </a:ext>
            </a:extLst>
          </p:cNvPr>
          <p:cNvSpPr/>
          <p:nvPr/>
        </p:nvSpPr>
        <p:spPr bwMode="auto">
          <a:xfrm>
            <a:off x="7315200" y="3939699"/>
            <a:ext cx="838200" cy="304800"/>
          </a:xfrm>
          <a:prstGeom prst="rect">
            <a:avLst/>
          </a:prstGeom>
          <a:solidFill>
            <a:schemeClr val="accent1"/>
          </a:solidFill>
          <a:ln w="28575">
            <a:solidFill>
              <a:schemeClr val="tx1"/>
            </a:solidFill>
            <a:round/>
            <a:headEnd/>
            <a:tailEnd type="triangle" w="med" len="med"/>
          </a:ln>
        </p:spPr>
        <p:txBody>
          <a:bodyPr rtlCol="0" anchor="ctr"/>
          <a:lstStyle/>
          <a:p>
            <a:pPr algn="ctr"/>
            <a:endParaRPr kumimoji="1" lang="zh-CN" altLang="en-US"/>
          </a:p>
        </p:txBody>
      </p:sp>
      <p:grpSp>
        <p:nvGrpSpPr>
          <p:cNvPr id="53" name="组合 52">
            <a:extLst>
              <a:ext uri="{FF2B5EF4-FFF2-40B4-BE49-F238E27FC236}">
                <a16:creationId xmlns:a16="http://schemas.microsoft.com/office/drawing/2014/main" id="{274EEFE9-1B0F-204C-BE9D-2DF0EA1500BC}"/>
              </a:ext>
            </a:extLst>
          </p:cNvPr>
          <p:cNvGrpSpPr/>
          <p:nvPr/>
        </p:nvGrpSpPr>
        <p:grpSpPr>
          <a:xfrm>
            <a:off x="6705600" y="4724402"/>
            <a:ext cx="2057400" cy="1582739"/>
            <a:chOff x="6705600" y="4724400"/>
            <a:chExt cx="2057400" cy="1582738"/>
          </a:xfrm>
        </p:grpSpPr>
        <p:cxnSp>
          <p:nvCxnSpPr>
            <p:cNvPr id="54" name="直线连接符 53">
              <a:extLst>
                <a:ext uri="{FF2B5EF4-FFF2-40B4-BE49-F238E27FC236}">
                  <a16:creationId xmlns:a16="http://schemas.microsoft.com/office/drawing/2014/main" id="{BC2B0A19-F736-A34E-91FE-E58CE046B829}"/>
                </a:ext>
              </a:extLst>
            </p:cNvPr>
            <p:cNvCxnSpPr/>
            <p:nvPr/>
          </p:nvCxnSpPr>
          <p:spPr>
            <a:xfrm flipH="1">
              <a:off x="6781800" y="4724400"/>
              <a:ext cx="1752600" cy="1582738"/>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010E2E92-7E0D-1C4D-A351-53B6A0C1CDBE}"/>
                </a:ext>
              </a:extLst>
            </p:cNvPr>
            <p:cNvSpPr txBox="1"/>
            <p:nvPr/>
          </p:nvSpPr>
          <p:spPr>
            <a:xfrm>
              <a:off x="6705600" y="5064845"/>
              <a:ext cx="1219200" cy="369332"/>
            </a:xfrm>
            <a:prstGeom prst="rect">
              <a:avLst/>
            </a:prstGeom>
            <a:noFill/>
          </p:spPr>
          <p:txBody>
            <a:bodyPr wrap="square" rtlCol="0">
              <a:spAutoFit/>
            </a:bodyPr>
            <a:lstStyle/>
            <a:p>
              <a:r>
                <a:rPr kumimoji="1" lang="zh-CN" altLang="en-US" dirty="0"/>
                <a:t>内存索引</a:t>
              </a:r>
            </a:p>
          </p:txBody>
        </p:sp>
        <p:sp>
          <p:nvSpPr>
            <p:cNvPr id="56" name="文本框 55">
              <a:extLst>
                <a:ext uri="{FF2B5EF4-FFF2-40B4-BE49-F238E27FC236}">
                  <a16:creationId xmlns:a16="http://schemas.microsoft.com/office/drawing/2014/main" id="{184A4453-29BB-484E-8813-624CC78B5AF5}"/>
                </a:ext>
              </a:extLst>
            </p:cNvPr>
            <p:cNvSpPr txBox="1"/>
            <p:nvPr/>
          </p:nvSpPr>
          <p:spPr>
            <a:xfrm>
              <a:off x="7543800" y="5674280"/>
              <a:ext cx="1219200" cy="369332"/>
            </a:xfrm>
            <a:prstGeom prst="rect">
              <a:avLst/>
            </a:prstGeom>
            <a:noFill/>
          </p:spPr>
          <p:txBody>
            <a:bodyPr wrap="square" rtlCol="0">
              <a:spAutoFit/>
            </a:bodyPr>
            <a:lstStyle/>
            <a:p>
              <a:r>
                <a:rPr kumimoji="1" lang="zh-CN" altLang="en-US" dirty="0"/>
                <a:t>外存索引</a:t>
              </a:r>
            </a:p>
          </p:txBody>
        </p:sp>
      </p:grpSp>
      <p:sp>
        <p:nvSpPr>
          <p:cNvPr id="3" name="灯片编号占位符 2"/>
          <p:cNvSpPr>
            <a:spLocks noGrp="1"/>
          </p:cNvSpPr>
          <p:nvPr>
            <p:ph type="sldNum" sz="quarter" idx="12"/>
          </p:nvPr>
        </p:nvSpPr>
        <p:spPr/>
        <p:txBody>
          <a:bodyPr/>
          <a:lstStyle/>
          <a:p>
            <a:fld id="{4E461666-614C-3643-ADC9-2769115EBDBB}" type="slidenum">
              <a:rPr kumimoji="1" lang="zh-CN" altLang="en-US" smtClean="0"/>
              <a:t>32</a:t>
            </a:fld>
            <a:endParaRPr kumimoji="1" lang="zh-CN" altLang="en-US"/>
          </a:p>
        </p:txBody>
      </p:sp>
    </p:spTree>
    <p:extLst>
      <p:ext uri="{BB962C8B-B14F-4D97-AF65-F5344CB8AC3E}">
        <p14:creationId xmlns:p14="http://schemas.microsoft.com/office/powerpoint/2010/main" val="400200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xEl>
                                              <p:pRg st="7" end="7"/>
                                            </p:txEl>
                                          </p:spTgt>
                                        </p:tgtEl>
                                        <p:attrNameLst>
                                          <p:attrName>style.visibility</p:attrName>
                                        </p:attrNameLst>
                                      </p:cBhvr>
                                      <p:to>
                                        <p:strVal val="visible"/>
                                      </p:to>
                                    </p:set>
                                    <p:animEffect transition="in" filter="randombar(horizontal)">
                                      <p:cBhvr>
                                        <p:cTn id="7" dur="500"/>
                                        <p:tgtEl>
                                          <p:spTgt spid="35">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5">
                                            <p:txEl>
                                              <p:pRg st="8" end="8"/>
                                            </p:txEl>
                                          </p:spTgt>
                                        </p:tgtEl>
                                        <p:attrNameLst>
                                          <p:attrName>style.visibility</p:attrName>
                                        </p:attrNameLst>
                                      </p:cBhvr>
                                      <p:to>
                                        <p:strVal val="visible"/>
                                      </p:to>
                                    </p:set>
                                    <p:animEffect transition="in" filter="randombar(horizontal)">
                                      <p:cBhvr>
                                        <p:cTn id="12" dur="500"/>
                                        <p:tgtEl>
                                          <p:spTgt spid="35">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5">
                                            <p:txEl>
                                              <p:pRg st="9" end="9"/>
                                            </p:txEl>
                                          </p:spTgt>
                                        </p:tgtEl>
                                        <p:attrNameLst>
                                          <p:attrName>style.visibility</p:attrName>
                                        </p:attrNameLst>
                                      </p:cBhvr>
                                      <p:to>
                                        <p:strVal val="visible"/>
                                      </p:to>
                                    </p:set>
                                    <p:animEffect transition="in" filter="randombar(horizontal)">
                                      <p:cBhvr>
                                        <p:cTn id="17" dur="500"/>
                                        <p:tgtEl>
                                          <p:spTgt spid="3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5">
                                            <p:txEl>
                                              <p:pRg st="10" end="10"/>
                                            </p:txEl>
                                          </p:spTgt>
                                        </p:tgtEl>
                                        <p:attrNameLst>
                                          <p:attrName>style.visibility</p:attrName>
                                        </p:attrNameLst>
                                      </p:cBhvr>
                                      <p:to>
                                        <p:strVal val="visible"/>
                                      </p:to>
                                    </p:set>
                                    <p:animEffect transition="in" filter="randombar(horizontal)">
                                      <p:cBhvr>
                                        <p:cTn id="22" dur="500"/>
                                        <p:tgtEl>
                                          <p:spTgt spid="3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7905751" cy="282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数据</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类型</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数值、文本、时间序列</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a:t>
            </a: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数据分布</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均匀、倾斜</a:t>
            </a:r>
            <a:endParaRPr lang="en-US" altLang="zh-CN" sz="1600" dirty="0">
              <a:solidFill>
                <a:srgbClr val="2121FF"/>
              </a:solidFill>
              <a:latin typeface="Times New Roman" panose="02020603050405020304" pitchFamily="18" charset="0"/>
              <a:ea typeface="黑体" panose="02010609060101010101" pitchFamily="49" charset="-122"/>
            </a:endParaRPr>
          </a:p>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支持查询类型</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点查询、范围查询、</a:t>
            </a:r>
            <a:r>
              <a:rPr lang="en-US" altLang="zh-CN" sz="2000" dirty="0">
                <a:solidFill>
                  <a:srgbClr val="2121FF"/>
                </a:solidFill>
                <a:latin typeface="Times New Roman" panose="02020603050405020304" pitchFamily="18" charset="0"/>
                <a:ea typeface="黑体" panose="02010609060101010101" pitchFamily="49" charset="-122"/>
              </a:rPr>
              <a:t>KNN</a:t>
            </a:r>
            <a:r>
              <a:rPr lang="zh-CN" altLang="en-US" sz="2000" dirty="0">
                <a:solidFill>
                  <a:srgbClr val="2121FF"/>
                </a:solidFill>
                <a:latin typeface="Times New Roman" panose="02020603050405020304" pitchFamily="18" charset="0"/>
                <a:ea typeface="黑体" panose="02010609060101010101" pitchFamily="49" charset="-122"/>
              </a:rPr>
              <a:t>查询</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精确查询、近似查询</a:t>
            </a:r>
            <a:endParaRPr lang="en-US" altLang="zh-CN" sz="2000" dirty="0">
              <a:solidFill>
                <a:srgbClr val="2121FF"/>
              </a:solidFill>
              <a:latin typeface="Times New Roman" panose="02020603050405020304" pitchFamily="18" charset="0"/>
              <a:ea typeface="黑体" panose="02010609060101010101" pitchFamily="49" charset="-122"/>
            </a:endParaRP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4" y="284166"/>
            <a:ext cx="3872967" cy="530225"/>
            <a:chOff x="2251007" y="284389"/>
            <a:chExt cx="2991959"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90"/>
              <a:ext cx="2818794" cy="529761"/>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树形索引设计思路和要素</a:t>
              </a:r>
            </a:p>
          </p:txBody>
        </p:sp>
        <p:sp>
          <p:nvSpPr>
            <p:cNvPr id="103" name="矩形 102">
              <a:extLst>
                <a:ext uri="{FF2B5EF4-FFF2-40B4-BE49-F238E27FC236}">
                  <a16:creationId xmlns:a16="http://schemas.microsoft.com/office/drawing/2014/main" id="{023F5FD8-E5AF-4013-B776-C3333B220823}"/>
                </a:ext>
              </a:extLst>
            </p:cNvPr>
            <p:cNvSpPr/>
            <p:nvPr/>
          </p:nvSpPr>
          <p:spPr>
            <a:xfrm>
              <a:off x="5128666"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灯片编号占位符 1"/>
          <p:cNvSpPr>
            <a:spLocks noGrp="1"/>
          </p:cNvSpPr>
          <p:nvPr>
            <p:ph type="sldNum" sz="quarter" idx="12"/>
          </p:nvPr>
        </p:nvSpPr>
        <p:spPr/>
        <p:txBody>
          <a:bodyPr/>
          <a:lstStyle/>
          <a:p>
            <a:fld id="{4E461666-614C-3643-ADC9-2769115EBDBB}" type="slidenum">
              <a:rPr kumimoji="1" lang="zh-CN" altLang="en-US" smtClean="0"/>
              <a:t>33</a:t>
            </a:fld>
            <a:endParaRPr kumimoji="1" lang="zh-CN" altLang="en-US"/>
          </a:p>
        </p:txBody>
      </p:sp>
    </p:spTree>
    <p:extLst>
      <p:ext uri="{BB962C8B-B14F-4D97-AF65-F5344CB8AC3E}">
        <p14:creationId xmlns:p14="http://schemas.microsoft.com/office/powerpoint/2010/main" val="24511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7" dur="500"/>
                                        <p:tgtEl>
                                          <p:spTgt spid="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5">
                                            <p:txEl>
                                              <p:pRg st="3" end="3"/>
                                            </p:txEl>
                                          </p:spTgt>
                                        </p:tgtEl>
                                        <p:attrNameLst>
                                          <p:attrName>style.visibility</p:attrName>
                                        </p:attrNameLst>
                                      </p:cBhvr>
                                      <p:to>
                                        <p:strVal val="visible"/>
                                      </p:to>
                                    </p:set>
                                    <p:animEffect transition="in" filter="randombar(horizontal)">
                                      <p:cBhvr>
                                        <p:cTn id="22" dur="500"/>
                                        <p:tgtEl>
                                          <p:spTgt spid="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5">
                                            <p:txEl>
                                              <p:pRg st="4" end="4"/>
                                            </p:txEl>
                                          </p:spTgt>
                                        </p:tgtEl>
                                        <p:attrNameLst>
                                          <p:attrName>style.visibility</p:attrName>
                                        </p:attrNameLst>
                                      </p:cBhvr>
                                      <p:to>
                                        <p:strVal val="visible"/>
                                      </p:to>
                                    </p:set>
                                    <p:animEffect transition="in" filter="randombar(horizontal)">
                                      <p:cBhvr>
                                        <p:cTn id="27" dur="500"/>
                                        <p:tgtEl>
                                          <p:spTgt spid="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5">
                                            <p:txEl>
                                              <p:pRg st="5" end="5"/>
                                            </p:txEl>
                                          </p:spTgt>
                                        </p:tgtEl>
                                        <p:attrNameLst>
                                          <p:attrName>style.visibility</p:attrName>
                                        </p:attrNameLst>
                                      </p:cBhvr>
                                      <p:to>
                                        <p:strVal val="visible"/>
                                      </p:to>
                                    </p:set>
                                    <p:animEffect transition="in" filter="randombar(horizontal)">
                                      <p:cBhvr>
                                        <p:cTn id="32" dur="500"/>
                                        <p:tgtEl>
                                          <p:spTgt spid="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7905751" cy="282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en-US" altLang="zh-CN" sz="2400" dirty="0">
                <a:solidFill>
                  <a:prstClr val="black"/>
                </a:solidFill>
                <a:latin typeface="Times New Roman" panose="02020603050405020304" pitchFamily="18" charset="0"/>
                <a:ea typeface="黑体" panose="02010609060101010101" pitchFamily="49" charset="-122"/>
              </a:rPr>
              <a:t>Key</a:t>
            </a:r>
            <a:r>
              <a:rPr lang="zh-CN" altLang="en-US" sz="2400" dirty="0">
                <a:solidFill>
                  <a:prstClr val="black"/>
                </a:solidFill>
                <a:latin typeface="Times New Roman" panose="02020603050405020304" pitchFamily="18" charset="0"/>
                <a:ea typeface="黑体" panose="02010609060101010101" pitchFamily="49" charset="-122"/>
              </a:rPr>
              <a:t> </a:t>
            </a:r>
            <a:r>
              <a:rPr lang="en-US" altLang="zh-CN" sz="2400" dirty="0">
                <a:solidFill>
                  <a:prstClr val="black"/>
                </a:solidFill>
                <a:latin typeface="Times New Roman" panose="02020603050405020304" pitchFamily="18" charset="0"/>
                <a:ea typeface="黑体" panose="02010609060101010101" pitchFamily="49" charset="-122"/>
              </a:rPr>
              <a:t>/</a:t>
            </a:r>
            <a:r>
              <a:rPr lang="zh-CN" altLang="en-US" sz="2400" dirty="0">
                <a:solidFill>
                  <a:prstClr val="black"/>
                </a:solidFill>
                <a:latin typeface="Times New Roman" panose="02020603050405020304" pitchFamily="18" charset="0"/>
                <a:ea typeface="黑体" panose="02010609060101010101" pitchFamily="49" charset="-122"/>
              </a:rPr>
              <a:t> </a:t>
            </a:r>
            <a:r>
              <a:rPr lang="en-US" altLang="zh-CN" sz="2400" dirty="0">
                <a:solidFill>
                  <a:prstClr val="black"/>
                </a:solidFill>
                <a:latin typeface="Times New Roman" panose="02020603050405020304" pitchFamily="18" charset="0"/>
                <a:ea typeface="黑体" panose="02010609060101010101" pitchFamily="49" charset="-122"/>
              </a:rPr>
              <a:t>Key</a:t>
            </a:r>
            <a:r>
              <a:rPr lang="zh-CN" altLang="en-US" sz="2400" dirty="0">
                <a:solidFill>
                  <a:prstClr val="black"/>
                </a:solidFill>
                <a:latin typeface="Times New Roman" panose="02020603050405020304" pitchFamily="18" charset="0"/>
                <a:ea typeface="黑体" panose="02010609060101010101" pitchFamily="49" charset="-122"/>
              </a:rPr>
              <a:t>列表</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1</a:t>
            </a:r>
            <a:r>
              <a:rPr lang="zh-CN" altLang="en-US" sz="2000" dirty="0">
                <a:solidFill>
                  <a:srgbClr val="2121FF"/>
                </a:solidFill>
                <a:latin typeface="Times New Roman" panose="02020603050405020304" pitchFamily="18" charset="0"/>
                <a:ea typeface="黑体" panose="02010609060101010101" pitchFamily="49" charset="-122"/>
              </a:rPr>
              <a:t>维数字类型</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1</a:t>
            </a:r>
            <a:r>
              <a:rPr lang="zh-CN" altLang="en-US" sz="2000" dirty="0">
                <a:solidFill>
                  <a:srgbClr val="2121FF"/>
                </a:solidFill>
                <a:latin typeface="Times New Roman" panose="02020603050405020304" pitchFamily="18" charset="0"/>
                <a:ea typeface="黑体" panose="02010609060101010101" pitchFamily="49" charset="-122"/>
              </a:rPr>
              <a:t>维值列表 </a:t>
            </a:r>
            <a:r>
              <a:rPr lang="en-US" altLang="zh-CN" sz="2000" dirty="0">
                <a:solidFill>
                  <a:srgbClr val="2121FF"/>
                </a:solidFill>
                <a:latin typeface="Times New Roman" panose="02020603050405020304" pitchFamily="18" charset="0"/>
                <a:ea typeface="黑体" panose="02010609060101010101" pitchFamily="49" charset="-122"/>
              </a:rPr>
              <a:t>/ </a:t>
            </a:r>
            <a:r>
              <a:rPr lang="zh-CN" altLang="en-US" sz="2000" dirty="0">
                <a:solidFill>
                  <a:srgbClr val="2121FF"/>
                </a:solidFill>
                <a:latin typeface="Times New Roman" panose="02020603050405020304" pitchFamily="18" charset="0"/>
                <a:ea typeface="黑体" panose="02010609060101010101" pitchFamily="49" charset="-122"/>
              </a:rPr>
              <a:t>区间</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2</a:t>
            </a:r>
            <a:r>
              <a:rPr lang="zh-CN" altLang="en-US" sz="2000" dirty="0">
                <a:solidFill>
                  <a:srgbClr val="2121FF"/>
                </a:solidFill>
                <a:latin typeface="Times New Roman" panose="02020603050405020304" pitchFamily="18" charset="0"/>
                <a:ea typeface="黑体" panose="02010609060101010101" pitchFamily="49" charset="-122"/>
              </a:rPr>
              <a:t>维或多维</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超立方体、中心</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半径</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文本</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倒排索引、</a:t>
            </a:r>
            <a:r>
              <a:rPr lang="en-US" altLang="zh-CN" sz="2000" dirty="0">
                <a:solidFill>
                  <a:srgbClr val="2121FF"/>
                </a:solidFill>
                <a:latin typeface="Times New Roman" panose="02020603050405020304" pitchFamily="18" charset="0"/>
                <a:ea typeface="黑体" panose="02010609060101010101" pitchFamily="49" charset="-122"/>
              </a:rPr>
              <a:t>Min-Hash</a:t>
            </a:r>
            <a:r>
              <a:rPr lang="zh-CN" altLang="en-US" sz="2000" dirty="0">
                <a:solidFill>
                  <a:srgbClr val="2121FF"/>
                </a:solidFill>
                <a:latin typeface="Times New Roman" panose="02020603050405020304" pitchFamily="18" charset="0"/>
                <a:ea typeface="黑体" panose="02010609060101010101" pitchFamily="49" charset="-122"/>
              </a:rPr>
              <a:t>、</a:t>
            </a:r>
            <a:r>
              <a:rPr lang="en-US" altLang="zh-CN" sz="2000" dirty="0">
                <a:solidFill>
                  <a:srgbClr val="2121FF"/>
                </a:solidFill>
                <a:latin typeface="Times New Roman" panose="02020603050405020304" pitchFamily="18" charset="0"/>
                <a:ea typeface="黑体" panose="02010609060101010101" pitchFamily="49" charset="-122"/>
              </a:rPr>
              <a:t>Bitmap</a:t>
            </a:r>
            <a:endParaRPr lang="en-US" altLang="zh-CN" sz="1600" dirty="0">
              <a:solidFill>
                <a:srgbClr val="2121FF"/>
              </a:solidFill>
              <a:latin typeface="Times New Roman" panose="02020603050405020304" pitchFamily="18" charset="0"/>
              <a:ea typeface="黑体" panose="02010609060101010101" pitchFamily="49" charset="-122"/>
            </a:endParaRPr>
          </a:p>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原始数据 </a:t>
            </a:r>
            <a:r>
              <a:rPr lang="en-US" altLang="zh-CN" sz="2400" dirty="0">
                <a:solidFill>
                  <a:prstClr val="black"/>
                </a:solidFill>
                <a:latin typeface="Times New Roman" panose="02020603050405020304" pitchFamily="18" charset="0"/>
                <a:ea typeface="黑体" panose="02010609060101010101" pitchFamily="49" charset="-122"/>
              </a:rPr>
              <a:t>/</a:t>
            </a:r>
            <a:r>
              <a:rPr lang="zh-CN" altLang="en-US" sz="2400" dirty="0">
                <a:solidFill>
                  <a:prstClr val="black"/>
                </a:solidFill>
                <a:latin typeface="Times New Roman" panose="02020603050405020304" pitchFamily="18" charset="0"/>
                <a:ea typeface="黑体" panose="02010609060101010101" pitchFamily="49" charset="-122"/>
              </a:rPr>
              <a:t> 中间数据</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一级索引</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二级索引</a:t>
            </a:r>
            <a:endParaRPr lang="en-US" altLang="zh-CN" sz="2000" dirty="0">
              <a:solidFill>
                <a:srgbClr val="2121FF"/>
              </a:solidFill>
              <a:latin typeface="Times New Roman" panose="02020603050405020304" pitchFamily="18" charset="0"/>
              <a:ea typeface="黑体" panose="02010609060101010101" pitchFamily="49" charset="-122"/>
            </a:endParaRP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4" y="284166"/>
            <a:ext cx="3872967" cy="530225"/>
            <a:chOff x="2251007" y="284389"/>
            <a:chExt cx="2991959"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90"/>
              <a:ext cx="2818794" cy="529761"/>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树形索引设计思路和要素</a:t>
              </a:r>
            </a:p>
          </p:txBody>
        </p:sp>
        <p:sp>
          <p:nvSpPr>
            <p:cNvPr id="103" name="矩形 102">
              <a:extLst>
                <a:ext uri="{FF2B5EF4-FFF2-40B4-BE49-F238E27FC236}">
                  <a16:creationId xmlns:a16="http://schemas.microsoft.com/office/drawing/2014/main" id="{023F5FD8-E5AF-4013-B776-C3333B220823}"/>
                </a:ext>
              </a:extLst>
            </p:cNvPr>
            <p:cNvSpPr/>
            <p:nvPr/>
          </p:nvSpPr>
          <p:spPr>
            <a:xfrm>
              <a:off x="5128666"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5" name="图片 4">
            <a:extLst>
              <a:ext uri="{FF2B5EF4-FFF2-40B4-BE49-F238E27FC236}">
                <a16:creationId xmlns:a16="http://schemas.microsoft.com/office/drawing/2014/main" id="{EC293882-4FDA-1241-8907-ED37376CD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051" y="2163097"/>
            <a:ext cx="3060700" cy="918211"/>
          </a:xfrm>
          <a:prstGeom prst="rect">
            <a:avLst/>
          </a:prstGeom>
        </p:spPr>
      </p:pic>
      <p:sp>
        <p:nvSpPr>
          <p:cNvPr id="6" name="矩形标注 5">
            <a:extLst>
              <a:ext uri="{FF2B5EF4-FFF2-40B4-BE49-F238E27FC236}">
                <a16:creationId xmlns:a16="http://schemas.microsoft.com/office/drawing/2014/main" id="{1C26B3AD-4368-0B49-A0D2-BA535B115E77}"/>
              </a:ext>
            </a:extLst>
          </p:cNvPr>
          <p:cNvSpPr/>
          <p:nvPr/>
        </p:nvSpPr>
        <p:spPr bwMode="auto">
          <a:xfrm>
            <a:off x="4800600" y="1365256"/>
            <a:ext cx="1143000" cy="797843"/>
          </a:xfrm>
          <a:prstGeom prst="wedgeRectCallout">
            <a:avLst>
              <a:gd name="adj1" fmla="val 64167"/>
              <a:gd name="adj2" fmla="val 8936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rtlCol="0" anchor="ctr"/>
          <a:lstStyle/>
          <a:p>
            <a:pPr algn="ctr">
              <a:spcBef>
                <a:spcPts val="1200"/>
              </a:spcBef>
            </a:pPr>
            <a:r>
              <a:rPr kumimoji="1" lang="en-US" altLang="zh-CN" dirty="0"/>
              <a:t>Key(</a:t>
            </a:r>
            <a:r>
              <a:rPr kumimoji="1" lang="zh-CN" altLang="en-US" dirty="0"/>
              <a:t>列表</a:t>
            </a:r>
            <a:r>
              <a:rPr kumimoji="1" lang="en-US" altLang="zh-CN" dirty="0"/>
              <a:t>)</a:t>
            </a:r>
          </a:p>
          <a:p>
            <a:pPr algn="ctr">
              <a:spcBef>
                <a:spcPts val="1200"/>
              </a:spcBef>
            </a:pPr>
            <a:r>
              <a:rPr kumimoji="1" lang="zh-CN" altLang="en-US" dirty="0"/>
              <a:t>儿子列表</a:t>
            </a:r>
          </a:p>
        </p:txBody>
      </p:sp>
      <p:sp>
        <p:nvSpPr>
          <p:cNvPr id="38" name="文本框 37">
            <a:extLst>
              <a:ext uri="{FF2B5EF4-FFF2-40B4-BE49-F238E27FC236}">
                <a16:creationId xmlns:a16="http://schemas.microsoft.com/office/drawing/2014/main" id="{C62FECD5-F206-C546-8E46-77D96B4F9707}"/>
              </a:ext>
            </a:extLst>
          </p:cNvPr>
          <p:cNvSpPr txBox="1"/>
          <p:nvPr/>
        </p:nvSpPr>
        <p:spPr>
          <a:xfrm>
            <a:off x="514351" y="5311913"/>
            <a:ext cx="8420100" cy="707886"/>
          </a:xfrm>
          <a:prstGeom prst="rect">
            <a:avLst/>
          </a:prstGeom>
          <a:noFill/>
        </p:spPr>
        <p:txBody>
          <a:bodyPr wrap="square" rtlCol="0">
            <a:spAutoFit/>
          </a:bodyPr>
          <a:lstStyle/>
          <a:p>
            <a:r>
              <a:rPr kumimoji="1" lang="en-US" altLang="zh-CN" sz="2000" dirty="0"/>
              <a:t>B</a:t>
            </a:r>
            <a:r>
              <a:rPr kumimoji="1" lang="zh-CN" altLang="en-US" sz="2000" dirty="0"/>
              <a:t>树、</a:t>
            </a:r>
            <a:r>
              <a:rPr kumimoji="1" lang="en-US" altLang="zh-CN" sz="2000" dirty="0"/>
              <a:t>B+</a:t>
            </a:r>
            <a:r>
              <a:rPr kumimoji="1" lang="zh-CN" altLang="en-US" sz="2000" dirty="0"/>
              <a:t>树、</a:t>
            </a:r>
            <a:r>
              <a:rPr kumimoji="1" lang="en-US" altLang="zh-CN" sz="2000" dirty="0"/>
              <a:t>R</a:t>
            </a:r>
            <a:r>
              <a:rPr kumimoji="1" lang="zh-CN" altLang="en-US" sz="2000" dirty="0"/>
              <a:t>树、</a:t>
            </a:r>
            <a:r>
              <a:rPr kumimoji="1" lang="en-US" altLang="zh-CN" sz="2000" dirty="0"/>
              <a:t>R</a:t>
            </a:r>
            <a:r>
              <a:rPr kumimoji="1" lang="zh-CN" altLang="en-US" sz="2000" dirty="0"/>
              <a:t>*树、</a:t>
            </a:r>
            <a:r>
              <a:rPr kumimoji="1" lang="en-US" altLang="zh-CN" sz="2000" dirty="0"/>
              <a:t>R+</a:t>
            </a:r>
            <a:r>
              <a:rPr kumimoji="1" lang="zh-CN" altLang="en-US" sz="2000" dirty="0"/>
              <a:t>树、</a:t>
            </a:r>
            <a:r>
              <a:rPr kumimoji="1" lang="en-US" altLang="zh-CN" sz="2000" dirty="0"/>
              <a:t>K-d</a:t>
            </a:r>
            <a:r>
              <a:rPr kumimoji="1" lang="zh-CN" altLang="en-US" sz="2000" dirty="0"/>
              <a:t>树、</a:t>
            </a:r>
            <a:r>
              <a:rPr kumimoji="1" lang="en-US" altLang="zh-CN" sz="2000" dirty="0"/>
              <a:t>Quad</a:t>
            </a:r>
            <a:r>
              <a:rPr kumimoji="1" lang="zh-CN" altLang="en-US" sz="2000" dirty="0"/>
              <a:t>树、</a:t>
            </a:r>
            <a:r>
              <a:rPr kumimoji="1" lang="en-US" altLang="zh-CN" sz="2000" dirty="0"/>
              <a:t>M</a:t>
            </a:r>
            <a:r>
              <a:rPr kumimoji="1" lang="zh-CN" altLang="en-US" sz="2000" dirty="0"/>
              <a:t>树、</a:t>
            </a:r>
            <a:r>
              <a:rPr kumimoji="1" lang="en-US" altLang="zh-CN" sz="2000" dirty="0"/>
              <a:t>MHR</a:t>
            </a:r>
            <a:r>
              <a:rPr kumimoji="1" lang="zh-CN" altLang="en-US" sz="2000" dirty="0"/>
              <a:t>树、</a:t>
            </a:r>
            <a:r>
              <a:rPr kumimoji="1" lang="en-US" altLang="zh-CN" sz="2000" dirty="0"/>
              <a:t>LBAK</a:t>
            </a:r>
            <a:r>
              <a:rPr kumimoji="1" lang="zh-CN" altLang="en-US" sz="2000" dirty="0"/>
              <a:t>树、</a:t>
            </a:r>
            <a:r>
              <a:rPr kumimoji="1" lang="en-US" altLang="zh-CN" sz="2000" dirty="0"/>
              <a:t>IR</a:t>
            </a:r>
            <a:r>
              <a:rPr kumimoji="1" lang="zh-CN" altLang="en-US" sz="2000" dirty="0"/>
              <a:t>树、</a:t>
            </a:r>
            <a:r>
              <a:rPr kumimoji="1" lang="en-US" altLang="zh-CN" sz="2000" dirty="0"/>
              <a:t>IR</a:t>
            </a:r>
            <a:r>
              <a:rPr kumimoji="1" lang="en-US" altLang="zh-CN" sz="2000" baseline="30000" dirty="0"/>
              <a:t>2</a:t>
            </a:r>
            <a:r>
              <a:rPr kumimoji="1" lang="zh-CN" altLang="en-US" sz="2000" dirty="0"/>
              <a:t>树、</a:t>
            </a:r>
            <a:r>
              <a:rPr kumimoji="1" lang="en-US" altLang="zh-CN" sz="2000" dirty="0"/>
              <a:t>RMB</a:t>
            </a:r>
            <a:r>
              <a:rPr kumimoji="1" lang="zh-CN" altLang="en-US" sz="2000" dirty="0"/>
              <a:t>树</a:t>
            </a:r>
            <a:r>
              <a:rPr kumimoji="1" lang="en-US" altLang="zh-CN" sz="2000" dirty="0"/>
              <a:t>…</a:t>
            </a:r>
            <a:r>
              <a:rPr kumimoji="1" lang="zh-CN" altLang="en-US" sz="2000" dirty="0"/>
              <a:t> </a:t>
            </a:r>
            <a:r>
              <a:rPr kumimoji="1" lang="en-US" altLang="zh-CN" sz="2000" dirty="0"/>
              <a:t>…</a:t>
            </a:r>
            <a:endParaRPr kumimoji="1" lang="zh-CN" altLang="en-US" sz="2000" dirty="0"/>
          </a:p>
        </p:txBody>
      </p:sp>
      <p:sp>
        <p:nvSpPr>
          <p:cNvPr id="39" name="矩形标注 38">
            <a:extLst>
              <a:ext uri="{FF2B5EF4-FFF2-40B4-BE49-F238E27FC236}">
                <a16:creationId xmlns:a16="http://schemas.microsoft.com/office/drawing/2014/main" id="{CC778471-9209-6842-BA1D-CB2DC661FB66}"/>
              </a:ext>
            </a:extLst>
          </p:cNvPr>
          <p:cNvSpPr/>
          <p:nvPr/>
        </p:nvSpPr>
        <p:spPr bwMode="auto">
          <a:xfrm>
            <a:off x="6810375" y="3429002"/>
            <a:ext cx="1143000" cy="797843"/>
          </a:xfrm>
          <a:prstGeom prst="wedgeRectCallout">
            <a:avLst>
              <a:gd name="adj1" fmla="val 90417"/>
              <a:gd name="adj2" fmla="val -86134"/>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rtlCol="0" anchor="ctr"/>
          <a:lstStyle/>
          <a:p>
            <a:pPr algn="ctr">
              <a:spcBef>
                <a:spcPts val="1200"/>
              </a:spcBef>
            </a:pPr>
            <a:r>
              <a:rPr kumimoji="1" lang="zh-CN" altLang="en-US" dirty="0"/>
              <a:t>原始数据</a:t>
            </a:r>
            <a:endParaRPr kumimoji="1" lang="en-US" altLang="zh-CN" dirty="0"/>
          </a:p>
          <a:p>
            <a:pPr algn="ctr">
              <a:spcBef>
                <a:spcPts val="1200"/>
              </a:spcBef>
            </a:pPr>
            <a:r>
              <a:rPr kumimoji="1" lang="zh-CN" altLang="en-US" dirty="0"/>
              <a:t>中间数据</a:t>
            </a: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34</a:t>
            </a:fld>
            <a:endParaRPr kumimoji="1" lang="zh-CN" altLang="en-US"/>
          </a:p>
        </p:txBody>
      </p:sp>
    </p:spTree>
    <p:extLst>
      <p:ext uri="{BB962C8B-B14F-4D97-AF65-F5344CB8AC3E}">
        <p14:creationId xmlns:p14="http://schemas.microsoft.com/office/powerpoint/2010/main" val="91371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7" dur="500"/>
                                        <p:tgtEl>
                                          <p:spTgt spid="35">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5" dur="500"/>
                                        <p:tgtEl>
                                          <p:spTgt spid="3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20" dur="500"/>
                                        <p:tgtEl>
                                          <p:spTgt spid="3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5">
                                            <p:txEl>
                                              <p:pRg st="3" end="3"/>
                                            </p:txEl>
                                          </p:spTgt>
                                        </p:tgtEl>
                                        <p:attrNameLst>
                                          <p:attrName>style.visibility</p:attrName>
                                        </p:attrNameLst>
                                      </p:cBhvr>
                                      <p:to>
                                        <p:strVal val="visible"/>
                                      </p:to>
                                    </p:set>
                                    <p:animEffect transition="in" filter="randombar(horizontal)">
                                      <p:cBhvr>
                                        <p:cTn id="25" dur="500"/>
                                        <p:tgtEl>
                                          <p:spTgt spid="3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5">
                                            <p:txEl>
                                              <p:pRg st="4" end="4"/>
                                            </p:txEl>
                                          </p:spTgt>
                                        </p:tgtEl>
                                        <p:attrNameLst>
                                          <p:attrName>style.visibility</p:attrName>
                                        </p:attrNameLst>
                                      </p:cBhvr>
                                      <p:to>
                                        <p:strVal val="visible"/>
                                      </p:to>
                                    </p:set>
                                    <p:animEffect transition="in" filter="randombar(horizontal)">
                                      <p:cBhvr>
                                        <p:cTn id="30" dur="500"/>
                                        <p:tgtEl>
                                          <p:spTgt spid="35">
                                            <p:txEl>
                                              <p:pRg st="4" end="4"/>
                                            </p:tx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randombar(horizontal)">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35">
                                            <p:txEl>
                                              <p:pRg st="5" end="5"/>
                                            </p:txEl>
                                          </p:spTgt>
                                        </p:tgtEl>
                                        <p:attrNameLst>
                                          <p:attrName>style.visibility</p:attrName>
                                        </p:attrNameLst>
                                      </p:cBhvr>
                                      <p:to>
                                        <p:strVal val="visible"/>
                                      </p:to>
                                    </p:set>
                                    <p:animEffect transition="in" filter="randombar(horizontal)">
                                      <p:cBhvr>
                                        <p:cTn id="38" dur="500"/>
                                        <p:tgtEl>
                                          <p:spTgt spid="3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35">
                                            <p:txEl>
                                              <p:pRg st="6" end="6"/>
                                            </p:txEl>
                                          </p:spTgt>
                                        </p:tgtEl>
                                        <p:attrNameLst>
                                          <p:attrName>style.visibility</p:attrName>
                                        </p:attrNameLst>
                                      </p:cBhvr>
                                      <p:to>
                                        <p:strVal val="visible"/>
                                      </p:to>
                                    </p:set>
                                    <p:animEffect transition="in" filter="randombar(horizontal)">
                                      <p:cBhvr>
                                        <p:cTn id="43" dur="500"/>
                                        <p:tgtEl>
                                          <p:spTgt spid="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7905751" cy="282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查询算法</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从根节点出发</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自顶向下直至叶子节点</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内节点判断哪些儿子节点需要被访问</a:t>
            </a:r>
            <a:endParaRPr lang="en-US" altLang="zh-CN" sz="2000" dirty="0">
              <a:solidFill>
                <a:srgbClr val="2121FF"/>
              </a:solidFill>
              <a:latin typeface="Times New Roman" panose="02020603050405020304" pitchFamily="18" charset="0"/>
              <a:ea typeface="黑体" panose="02010609060101010101" pitchFamily="49" charset="-122"/>
            </a:endParaRPr>
          </a:p>
          <a:p>
            <a:pPr lvl="2" algn="just">
              <a:lnSpc>
                <a:spcPct val="125000"/>
              </a:lnSpc>
              <a:spcBef>
                <a:spcPts val="600"/>
              </a:spcBef>
              <a:defRPr/>
            </a:pPr>
            <a:r>
              <a:rPr lang="zh-CN" altLang="en-US" sz="1800" dirty="0">
                <a:solidFill>
                  <a:srgbClr val="2121FF"/>
                </a:solidFill>
                <a:latin typeface="Times New Roman" panose="02020603050405020304" pitchFamily="18" charset="0"/>
                <a:ea typeface="黑体" panose="02010609060101010101" pitchFamily="49" charset="-122"/>
              </a:rPr>
              <a:t>使用</a:t>
            </a:r>
            <a:r>
              <a:rPr lang="en-US" altLang="zh-CN" sz="1800" dirty="0">
                <a:solidFill>
                  <a:srgbClr val="2121FF"/>
                </a:solidFill>
                <a:latin typeface="Times New Roman" panose="02020603050405020304" pitchFamily="18" charset="0"/>
                <a:ea typeface="黑体" panose="02010609060101010101" pitchFamily="49" charset="-122"/>
              </a:rPr>
              <a:t>Key / Key</a:t>
            </a:r>
            <a:r>
              <a:rPr lang="zh-CN" altLang="en-US" sz="1800" dirty="0">
                <a:solidFill>
                  <a:srgbClr val="2121FF"/>
                </a:solidFill>
                <a:latin typeface="Times New Roman" panose="02020603050405020304" pitchFamily="18" charset="0"/>
                <a:ea typeface="黑体" panose="02010609060101010101" pitchFamily="49" charset="-122"/>
              </a:rPr>
              <a:t>列表</a:t>
            </a:r>
            <a:endParaRPr lang="en-US" altLang="zh-CN" sz="1800" dirty="0">
              <a:solidFill>
                <a:srgbClr val="2121FF"/>
              </a:solidFill>
              <a:latin typeface="Times New Roman" panose="02020603050405020304" pitchFamily="18" charset="0"/>
              <a:ea typeface="黑体" panose="02010609060101010101" pitchFamily="49" charset="-122"/>
            </a:endParaRP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4" y="284166"/>
            <a:ext cx="3872967" cy="530225"/>
            <a:chOff x="2251007" y="284389"/>
            <a:chExt cx="2991959"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90"/>
              <a:ext cx="2818794" cy="529761"/>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树形索引设计思路和要素</a:t>
              </a:r>
            </a:p>
          </p:txBody>
        </p:sp>
        <p:sp>
          <p:nvSpPr>
            <p:cNvPr id="103" name="矩形 102">
              <a:extLst>
                <a:ext uri="{FF2B5EF4-FFF2-40B4-BE49-F238E27FC236}">
                  <a16:creationId xmlns:a16="http://schemas.microsoft.com/office/drawing/2014/main" id="{023F5FD8-E5AF-4013-B776-C3333B220823}"/>
                </a:ext>
              </a:extLst>
            </p:cNvPr>
            <p:cNvSpPr/>
            <p:nvPr/>
          </p:nvSpPr>
          <p:spPr>
            <a:xfrm>
              <a:off x="5128666"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5" name="图片 4">
            <a:extLst>
              <a:ext uri="{FF2B5EF4-FFF2-40B4-BE49-F238E27FC236}">
                <a16:creationId xmlns:a16="http://schemas.microsoft.com/office/drawing/2014/main" id="{EC293882-4FDA-1241-8907-ED37376CD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051" y="2163097"/>
            <a:ext cx="3060700" cy="918211"/>
          </a:xfrm>
          <a:prstGeom prst="rect">
            <a:avLst/>
          </a:prstGeom>
        </p:spPr>
      </p:pic>
      <p:sp>
        <p:nvSpPr>
          <p:cNvPr id="38" name="文本框 37">
            <a:extLst>
              <a:ext uri="{FF2B5EF4-FFF2-40B4-BE49-F238E27FC236}">
                <a16:creationId xmlns:a16="http://schemas.microsoft.com/office/drawing/2014/main" id="{C62FECD5-F206-C546-8E46-77D96B4F9707}"/>
              </a:ext>
            </a:extLst>
          </p:cNvPr>
          <p:cNvSpPr txBox="1"/>
          <p:nvPr/>
        </p:nvSpPr>
        <p:spPr>
          <a:xfrm>
            <a:off x="514351" y="5311913"/>
            <a:ext cx="8420100" cy="707886"/>
          </a:xfrm>
          <a:prstGeom prst="rect">
            <a:avLst/>
          </a:prstGeom>
          <a:noFill/>
        </p:spPr>
        <p:txBody>
          <a:bodyPr wrap="square" rtlCol="0">
            <a:spAutoFit/>
          </a:bodyPr>
          <a:lstStyle/>
          <a:p>
            <a:r>
              <a:rPr kumimoji="1" lang="en-US" altLang="zh-CN" sz="2000" dirty="0"/>
              <a:t>B</a:t>
            </a:r>
            <a:r>
              <a:rPr kumimoji="1" lang="zh-CN" altLang="en-US" sz="2000" dirty="0"/>
              <a:t>树、</a:t>
            </a:r>
            <a:r>
              <a:rPr kumimoji="1" lang="en-US" altLang="zh-CN" sz="2000" dirty="0"/>
              <a:t>B+</a:t>
            </a:r>
            <a:r>
              <a:rPr kumimoji="1" lang="zh-CN" altLang="en-US" sz="2000" dirty="0"/>
              <a:t>树、</a:t>
            </a:r>
            <a:r>
              <a:rPr kumimoji="1" lang="en-US" altLang="zh-CN" sz="2000" dirty="0"/>
              <a:t>R</a:t>
            </a:r>
            <a:r>
              <a:rPr kumimoji="1" lang="zh-CN" altLang="en-US" sz="2000" dirty="0"/>
              <a:t>树、</a:t>
            </a:r>
            <a:r>
              <a:rPr kumimoji="1" lang="en-US" altLang="zh-CN" sz="2000" dirty="0"/>
              <a:t>R</a:t>
            </a:r>
            <a:r>
              <a:rPr kumimoji="1" lang="zh-CN" altLang="en-US" sz="2000" dirty="0"/>
              <a:t>*树、</a:t>
            </a:r>
            <a:r>
              <a:rPr kumimoji="1" lang="en-US" altLang="zh-CN" sz="2000" dirty="0"/>
              <a:t>R+</a:t>
            </a:r>
            <a:r>
              <a:rPr kumimoji="1" lang="zh-CN" altLang="en-US" sz="2000" dirty="0"/>
              <a:t>树、</a:t>
            </a:r>
            <a:r>
              <a:rPr kumimoji="1" lang="en-US" altLang="zh-CN" sz="2000" dirty="0"/>
              <a:t>K-d</a:t>
            </a:r>
            <a:r>
              <a:rPr kumimoji="1" lang="zh-CN" altLang="en-US" sz="2000" dirty="0"/>
              <a:t>树、</a:t>
            </a:r>
            <a:r>
              <a:rPr kumimoji="1" lang="en-US" altLang="zh-CN" sz="2000" dirty="0"/>
              <a:t>Quad</a:t>
            </a:r>
            <a:r>
              <a:rPr kumimoji="1" lang="zh-CN" altLang="en-US" sz="2000" dirty="0"/>
              <a:t>树、</a:t>
            </a:r>
            <a:r>
              <a:rPr kumimoji="1" lang="en-US" altLang="zh-CN" sz="2000" dirty="0"/>
              <a:t>M</a:t>
            </a:r>
            <a:r>
              <a:rPr kumimoji="1" lang="zh-CN" altLang="en-US" sz="2000" dirty="0"/>
              <a:t>树、</a:t>
            </a:r>
            <a:r>
              <a:rPr kumimoji="1" lang="en-US" altLang="zh-CN" sz="2000" dirty="0"/>
              <a:t>MHR</a:t>
            </a:r>
            <a:r>
              <a:rPr kumimoji="1" lang="zh-CN" altLang="en-US" sz="2000" dirty="0"/>
              <a:t>树、</a:t>
            </a:r>
            <a:r>
              <a:rPr kumimoji="1" lang="en-US" altLang="zh-CN" sz="2000" dirty="0"/>
              <a:t>LBAK</a:t>
            </a:r>
            <a:r>
              <a:rPr kumimoji="1" lang="zh-CN" altLang="en-US" sz="2000" dirty="0"/>
              <a:t>树、</a:t>
            </a:r>
            <a:r>
              <a:rPr kumimoji="1" lang="en-US" altLang="zh-CN" sz="2000" dirty="0"/>
              <a:t>IR</a:t>
            </a:r>
            <a:r>
              <a:rPr kumimoji="1" lang="zh-CN" altLang="en-US" sz="2000" dirty="0"/>
              <a:t>树、</a:t>
            </a:r>
            <a:r>
              <a:rPr kumimoji="1" lang="en-US" altLang="zh-CN" sz="2000" dirty="0"/>
              <a:t>IR</a:t>
            </a:r>
            <a:r>
              <a:rPr kumimoji="1" lang="en-US" altLang="zh-CN" sz="2000" baseline="30000" dirty="0"/>
              <a:t>2</a:t>
            </a:r>
            <a:r>
              <a:rPr kumimoji="1" lang="zh-CN" altLang="en-US" sz="2000" dirty="0"/>
              <a:t>树、</a:t>
            </a:r>
            <a:r>
              <a:rPr kumimoji="1" lang="en-US" altLang="zh-CN" sz="2000" dirty="0"/>
              <a:t>RMB</a:t>
            </a:r>
            <a:r>
              <a:rPr kumimoji="1" lang="zh-CN" altLang="en-US" sz="2000" dirty="0"/>
              <a:t>树</a:t>
            </a:r>
            <a:r>
              <a:rPr kumimoji="1" lang="en-US" altLang="zh-CN" sz="2000" dirty="0"/>
              <a:t>…</a:t>
            </a:r>
            <a:r>
              <a:rPr kumimoji="1" lang="zh-CN" altLang="en-US" sz="2000" dirty="0"/>
              <a:t> </a:t>
            </a:r>
            <a:r>
              <a:rPr kumimoji="1" lang="en-US" altLang="zh-CN" sz="2000" dirty="0"/>
              <a:t>…</a:t>
            </a:r>
            <a:endParaRPr kumimoji="1" lang="zh-CN" altLang="en-US" sz="2000" dirty="0"/>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35</a:t>
            </a:fld>
            <a:endParaRPr kumimoji="1" lang="zh-CN" altLang="en-US"/>
          </a:p>
        </p:txBody>
      </p:sp>
    </p:spTree>
    <p:extLst>
      <p:ext uri="{BB962C8B-B14F-4D97-AF65-F5344CB8AC3E}">
        <p14:creationId xmlns:p14="http://schemas.microsoft.com/office/powerpoint/2010/main" val="46112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7" dur="500"/>
                                        <p:tgtEl>
                                          <p:spTgt spid="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5">
                                            <p:txEl>
                                              <p:pRg st="3" end="3"/>
                                            </p:txEl>
                                          </p:spTgt>
                                        </p:tgtEl>
                                        <p:attrNameLst>
                                          <p:attrName>style.visibility</p:attrName>
                                        </p:attrNameLst>
                                      </p:cBhvr>
                                      <p:to>
                                        <p:strVal val="visible"/>
                                      </p:to>
                                    </p:set>
                                    <p:animEffect transition="in" filter="randombar(horizontal)">
                                      <p:cBhvr>
                                        <p:cTn id="22" dur="500"/>
                                        <p:tgtEl>
                                          <p:spTgt spid="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5">
                                            <p:txEl>
                                              <p:pRg st="4" end="4"/>
                                            </p:txEl>
                                          </p:spTgt>
                                        </p:tgtEl>
                                        <p:attrNameLst>
                                          <p:attrName>style.visibility</p:attrName>
                                        </p:attrNameLst>
                                      </p:cBhvr>
                                      <p:to>
                                        <p:strVal val="visible"/>
                                      </p:to>
                                    </p:set>
                                    <p:animEffect transition="in" filter="randombar(horizontal)">
                                      <p:cBhvr>
                                        <p:cTn id="27" dur="50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4" y="284166"/>
            <a:ext cx="3872967" cy="530225"/>
            <a:chOff x="2251007" y="284389"/>
            <a:chExt cx="2991959"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90"/>
              <a:ext cx="2818794" cy="529761"/>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树形索引实现要点</a:t>
              </a:r>
            </a:p>
          </p:txBody>
        </p:sp>
        <p:sp>
          <p:nvSpPr>
            <p:cNvPr id="103" name="矩形 102">
              <a:extLst>
                <a:ext uri="{FF2B5EF4-FFF2-40B4-BE49-F238E27FC236}">
                  <a16:creationId xmlns:a16="http://schemas.microsoft.com/office/drawing/2014/main" id="{023F5FD8-E5AF-4013-B776-C3333B220823}"/>
                </a:ext>
              </a:extLst>
            </p:cNvPr>
            <p:cNvSpPr/>
            <p:nvPr/>
          </p:nvSpPr>
          <p:spPr>
            <a:xfrm>
              <a:off x="5128666"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矩形标注 38">
            <a:extLst>
              <a:ext uri="{FF2B5EF4-FFF2-40B4-BE49-F238E27FC236}">
                <a16:creationId xmlns:a16="http://schemas.microsoft.com/office/drawing/2014/main" id="{CC778471-9209-6842-BA1D-CB2DC661FB66}"/>
              </a:ext>
            </a:extLst>
          </p:cNvPr>
          <p:cNvSpPr/>
          <p:nvPr/>
        </p:nvSpPr>
        <p:spPr bwMode="auto">
          <a:xfrm>
            <a:off x="4572003" y="4495801"/>
            <a:ext cx="1247775" cy="773220"/>
          </a:xfrm>
          <a:prstGeom prst="wedgeRectCallout">
            <a:avLst>
              <a:gd name="adj1" fmla="val -24087"/>
              <a:gd name="adj2" fmla="val -11569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rtlCol="0" anchor="ctr"/>
          <a:lstStyle/>
          <a:p>
            <a:pPr algn="ctr">
              <a:spcBef>
                <a:spcPts val="1200"/>
              </a:spcBef>
            </a:pPr>
            <a:r>
              <a:rPr kumimoji="1" lang="en-US" altLang="zh-CN" dirty="0" err="1"/>
              <a:t>LeafNode</a:t>
            </a:r>
            <a:endParaRPr kumimoji="1" lang="zh-CN" altLang="en-US" dirty="0"/>
          </a:p>
        </p:txBody>
      </p:sp>
      <p:grpSp>
        <p:nvGrpSpPr>
          <p:cNvPr id="3" name="组合 2">
            <a:extLst>
              <a:ext uri="{FF2B5EF4-FFF2-40B4-BE49-F238E27FC236}">
                <a16:creationId xmlns:a16="http://schemas.microsoft.com/office/drawing/2014/main" id="{064A7719-F9FF-8F4A-8453-034DD0B2B641}"/>
              </a:ext>
            </a:extLst>
          </p:cNvPr>
          <p:cNvGrpSpPr/>
          <p:nvPr/>
        </p:nvGrpSpPr>
        <p:grpSpPr>
          <a:xfrm>
            <a:off x="2616200" y="1732175"/>
            <a:ext cx="4394200" cy="2535023"/>
            <a:chOff x="2616200" y="1732171"/>
            <a:chExt cx="4394200" cy="2535023"/>
          </a:xfrm>
        </p:grpSpPr>
        <p:pic>
          <p:nvPicPr>
            <p:cNvPr id="5" name="图片 4">
              <a:extLst>
                <a:ext uri="{FF2B5EF4-FFF2-40B4-BE49-F238E27FC236}">
                  <a16:creationId xmlns:a16="http://schemas.microsoft.com/office/drawing/2014/main" id="{EC293882-4FDA-1241-8907-ED37376CD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1650" y="3048000"/>
              <a:ext cx="3060700" cy="918210"/>
            </a:xfrm>
            <a:prstGeom prst="rect">
              <a:avLst/>
            </a:prstGeom>
          </p:spPr>
        </p:pic>
        <p:sp>
          <p:nvSpPr>
            <p:cNvPr id="13" name="矩形标注 12">
              <a:extLst>
                <a:ext uri="{FF2B5EF4-FFF2-40B4-BE49-F238E27FC236}">
                  <a16:creationId xmlns:a16="http://schemas.microsoft.com/office/drawing/2014/main" id="{562E4924-1A0F-6241-BE3D-B36CDF17B062}"/>
                </a:ext>
              </a:extLst>
            </p:cNvPr>
            <p:cNvSpPr/>
            <p:nvPr/>
          </p:nvSpPr>
          <p:spPr bwMode="auto">
            <a:xfrm>
              <a:off x="5486400" y="1732171"/>
              <a:ext cx="1524000" cy="797842"/>
            </a:xfrm>
            <a:prstGeom prst="wedgeRectCallout">
              <a:avLst>
                <a:gd name="adj1" fmla="val -34271"/>
                <a:gd name="adj2" fmla="val 119804"/>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rtlCol="0" anchor="ctr"/>
            <a:lstStyle/>
            <a:p>
              <a:pPr algn="ctr">
                <a:spcBef>
                  <a:spcPts val="1200"/>
                </a:spcBef>
              </a:pPr>
              <a:r>
                <a:rPr kumimoji="1" lang="en-US" altLang="zh-CN" dirty="0"/>
                <a:t>Tree</a:t>
              </a:r>
              <a:endParaRPr kumimoji="1" lang="zh-CN" altLang="en-US" dirty="0"/>
            </a:p>
          </p:txBody>
        </p:sp>
        <p:sp>
          <p:nvSpPr>
            <p:cNvPr id="2" name="椭圆 1">
              <a:extLst>
                <a:ext uri="{FF2B5EF4-FFF2-40B4-BE49-F238E27FC236}">
                  <a16:creationId xmlns:a16="http://schemas.microsoft.com/office/drawing/2014/main" id="{55D95FD4-2167-7049-97FE-D6B670EA9677}"/>
                </a:ext>
              </a:extLst>
            </p:cNvPr>
            <p:cNvSpPr/>
            <p:nvPr/>
          </p:nvSpPr>
          <p:spPr bwMode="auto">
            <a:xfrm>
              <a:off x="2616200" y="2971799"/>
              <a:ext cx="3937000" cy="1295395"/>
            </a:xfrm>
            <a:prstGeom prst="ellips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6" name="矩形标注 5">
            <a:extLst>
              <a:ext uri="{FF2B5EF4-FFF2-40B4-BE49-F238E27FC236}">
                <a16:creationId xmlns:a16="http://schemas.microsoft.com/office/drawing/2014/main" id="{1C26B3AD-4368-0B49-A0D2-BA535B115E77}"/>
              </a:ext>
            </a:extLst>
          </p:cNvPr>
          <p:cNvSpPr/>
          <p:nvPr/>
        </p:nvSpPr>
        <p:spPr bwMode="auto">
          <a:xfrm>
            <a:off x="1854200" y="2250158"/>
            <a:ext cx="1524000" cy="797843"/>
          </a:xfrm>
          <a:prstGeom prst="wedgeRectCallout">
            <a:avLst>
              <a:gd name="adj1" fmla="val 64167"/>
              <a:gd name="adj2" fmla="val 8936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rtlCol="0" anchor="ctr"/>
          <a:lstStyle/>
          <a:p>
            <a:pPr algn="ctr">
              <a:spcBef>
                <a:spcPts val="1200"/>
              </a:spcBef>
            </a:pPr>
            <a:r>
              <a:rPr kumimoji="1" lang="en-US" altLang="zh-CN" dirty="0" err="1"/>
              <a:t>IndexNode</a:t>
            </a:r>
            <a:endParaRPr kumimoji="1" lang="zh-CN" altLang="en-US" dirty="0"/>
          </a:p>
        </p:txBody>
      </p:sp>
      <p:sp>
        <p:nvSpPr>
          <p:cNvPr id="4" name="文本框 3">
            <a:extLst>
              <a:ext uri="{FF2B5EF4-FFF2-40B4-BE49-F238E27FC236}">
                <a16:creationId xmlns:a16="http://schemas.microsoft.com/office/drawing/2014/main" id="{0D391CF9-3C69-4A49-A298-E5FA687FD26B}"/>
              </a:ext>
            </a:extLst>
          </p:cNvPr>
          <p:cNvSpPr txBox="1"/>
          <p:nvPr/>
        </p:nvSpPr>
        <p:spPr>
          <a:xfrm>
            <a:off x="1371600" y="5586606"/>
            <a:ext cx="6400800" cy="461665"/>
          </a:xfrm>
          <a:prstGeom prst="rect">
            <a:avLst/>
          </a:prstGeom>
          <a:noFill/>
        </p:spPr>
        <p:txBody>
          <a:bodyPr wrap="square" rtlCol="0">
            <a:spAutoFit/>
          </a:bodyPr>
          <a:lstStyle/>
          <a:p>
            <a:pPr algn="ctr"/>
            <a:r>
              <a:rPr kumimoji="1" lang="zh-CN" altLang="en-US" sz="2400" dirty="0"/>
              <a:t>主要的类</a:t>
            </a:r>
            <a:r>
              <a:rPr kumimoji="1" lang="en-US" altLang="zh-CN" sz="2400" dirty="0"/>
              <a:t>:</a:t>
            </a:r>
            <a:r>
              <a:rPr kumimoji="1" lang="zh-CN" altLang="en-US" sz="2400" dirty="0"/>
              <a:t> </a:t>
            </a:r>
            <a:r>
              <a:rPr kumimoji="1" lang="en-US" altLang="zh-CN" sz="2400" dirty="0"/>
              <a:t>Tree</a:t>
            </a:r>
            <a:r>
              <a:rPr kumimoji="1" lang="zh-CN" altLang="en-US" sz="2400" dirty="0"/>
              <a:t>、</a:t>
            </a:r>
            <a:r>
              <a:rPr kumimoji="1" lang="en-US" altLang="zh-CN" sz="2400" dirty="0" err="1"/>
              <a:t>IndexNode</a:t>
            </a:r>
            <a:r>
              <a:rPr kumimoji="1" lang="zh-CN" altLang="en-US" sz="2400" dirty="0"/>
              <a:t>、</a:t>
            </a:r>
            <a:r>
              <a:rPr kumimoji="1" lang="en-US" altLang="zh-CN" sz="2400" dirty="0" err="1"/>
              <a:t>LeafNode</a:t>
            </a:r>
            <a:endParaRPr kumimoji="1" lang="zh-CN" altLang="en-US" dirty="0"/>
          </a:p>
        </p:txBody>
      </p:sp>
      <p:sp>
        <p:nvSpPr>
          <p:cNvPr id="7" name="文本框 6"/>
          <p:cNvSpPr txBox="1"/>
          <p:nvPr/>
        </p:nvSpPr>
        <p:spPr>
          <a:xfrm>
            <a:off x="5087389" y="6307139"/>
            <a:ext cx="1465811" cy="461665"/>
          </a:xfrm>
          <a:prstGeom prst="rect">
            <a:avLst/>
          </a:prstGeom>
          <a:noFill/>
        </p:spPr>
        <p:txBody>
          <a:bodyPr wrap="square" rtlCol="0">
            <a:spAutoFit/>
          </a:bodyPr>
          <a:lstStyle/>
          <a:p>
            <a:pPr algn="ctr"/>
            <a:r>
              <a:rPr lang="en-US" altLang="zh-CN" sz="2400" dirty="0"/>
              <a:t>Node</a:t>
            </a:r>
            <a:endParaRPr lang="zh-CN" altLang="en-US" sz="2000" dirty="0"/>
          </a:p>
        </p:txBody>
      </p:sp>
      <p:cxnSp>
        <p:nvCxnSpPr>
          <p:cNvPr id="11" name="直接箭头连接符 10"/>
          <p:cNvCxnSpPr/>
          <p:nvPr/>
        </p:nvCxnSpPr>
        <p:spPr>
          <a:xfrm flipH="1" flipV="1">
            <a:off x="5270270" y="6048271"/>
            <a:ext cx="357446" cy="31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5989320" y="6048271"/>
            <a:ext cx="281940" cy="317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p:txBody>
          <a:bodyPr/>
          <a:lstStyle/>
          <a:p>
            <a:fld id="{4E461666-614C-3643-ADC9-2769115EBDBB}" type="slidenum">
              <a:rPr kumimoji="1" lang="zh-CN" altLang="en-US" smtClean="0"/>
              <a:t>36</a:t>
            </a:fld>
            <a:endParaRPr kumimoji="1" lang="zh-CN" altLang="en-US"/>
          </a:p>
        </p:txBody>
      </p:sp>
    </p:spTree>
    <p:extLst>
      <p:ext uri="{BB962C8B-B14F-4D97-AF65-F5344CB8AC3E}">
        <p14:creationId xmlns:p14="http://schemas.microsoft.com/office/powerpoint/2010/main" val="172917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randombar(horizontal)">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up)">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 grpId="0" animBg="1"/>
      <p:bldP spid="4"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4324351" cy="48069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en-US" altLang="zh-CN" sz="2400" dirty="0">
                <a:solidFill>
                  <a:prstClr val="black"/>
                </a:solidFill>
                <a:latin typeface="Times New Roman" panose="02020603050405020304" pitchFamily="18" charset="0"/>
                <a:ea typeface="黑体" panose="02010609060101010101" pitchFamily="49" charset="-122"/>
              </a:rPr>
              <a:t>Tree</a:t>
            </a:r>
            <a:r>
              <a:rPr lang="zh-CN" altLang="en-US" sz="2400" dirty="0">
                <a:solidFill>
                  <a:prstClr val="black"/>
                </a:solidFill>
                <a:latin typeface="Times New Roman" panose="02020603050405020304" pitchFamily="18" charset="0"/>
                <a:ea typeface="黑体" panose="02010609060101010101" pitchFamily="49" charset="-122"/>
              </a:rPr>
              <a:t>类主要属性</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Root:</a:t>
            </a:r>
            <a:r>
              <a:rPr lang="zh-CN" altLang="en-US" sz="2000" dirty="0">
                <a:solidFill>
                  <a:srgbClr val="2121FF"/>
                </a:solidFill>
                <a:latin typeface="Times New Roman" panose="02020603050405020304" pitchFamily="18" charset="0"/>
                <a:ea typeface="黑体" panose="02010609060101010101" pitchFamily="49" charset="-122"/>
              </a:rPr>
              <a:t> 根节点</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Fillfactor</a:t>
            </a:r>
            <a:r>
              <a:rPr lang="en-US" altLang="zh-CN" sz="2000" dirty="0">
                <a:solidFill>
                  <a:srgbClr val="2121FF"/>
                </a:solidFill>
                <a:latin typeface="Times New Roman" panose="02020603050405020304" pitchFamily="18" charset="0"/>
                <a:ea typeface="黑体" panose="02010609060101010101" pitchFamily="49" charset="-122"/>
              </a:rPr>
              <a:t>: </a:t>
            </a:r>
            <a:r>
              <a:rPr lang="zh-CN" altLang="en-US" sz="2000" dirty="0">
                <a:solidFill>
                  <a:srgbClr val="2121FF"/>
                </a:solidFill>
                <a:latin typeface="Times New Roman" panose="02020603050405020304" pitchFamily="18" charset="0"/>
                <a:ea typeface="黑体" panose="02010609060101010101" pitchFamily="49" charset="-122"/>
              </a:rPr>
              <a:t>节点最小</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最大容量比例</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Height:</a:t>
            </a:r>
            <a:r>
              <a:rPr lang="zh-CN" altLang="en-US" sz="2000" dirty="0">
                <a:solidFill>
                  <a:srgbClr val="2121FF"/>
                </a:solidFill>
                <a:latin typeface="Times New Roman" panose="02020603050405020304" pitchFamily="18" charset="0"/>
                <a:ea typeface="黑体" panose="02010609060101010101" pitchFamily="49" charset="-122"/>
              </a:rPr>
              <a:t> 树的高度</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Number_Objects</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树中数据对象的个数</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Number_Index</a:t>
            </a:r>
            <a:r>
              <a:rPr lang="en-US" altLang="zh-CN" sz="2000" dirty="0">
                <a:solidFill>
                  <a:srgbClr val="2121FF"/>
                </a:solidFill>
                <a:latin typeface="Times New Roman" panose="02020603050405020304" pitchFamily="18" charset="0"/>
                <a:ea typeface="黑体" panose="02010609060101010101" pitchFamily="49" charset="-122"/>
              </a:rPr>
              <a:t>: </a:t>
            </a:r>
            <a:r>
              <a:rPr lang="en-US" altLang="zh-CN" sz="2000" dirty="0" err="1">
                <a:solidFill>
                  <a:srgbClr val="2121FF"/>
                </a:solidFill>
                <a:latin typeface="Times New Roman" panose="02020603050405020304" pitchFamily="18" charset="0"/>
                <a:ea typeface="黑体" panose="02010609060101010101" pitchFamily="49" charset="-122"/>
              </a:rPr>
              <a:t>IndexNode</a:t>
            </a:r>
            <a:r>
              <a:rPr lang="zh-CN" altLang="en-US" sz="2000" dirty="0">
                <a:solidFill>
                  <a:srgbClr val="2121FF"/>
                </a:solidFill>
                <a:latin typeface="Times New Roman" panose="02020603050405020304" pitchFamily="18" charset="0"/>
                <a:ea typeface="黑体" panose="02010609060101010101" pitchFamily="49" charset="-122"/>
              </a:rPr>
              <a:t>数量</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Number_Leaf</a:t>
            </a:r>
            <a:r>
              <a:rPr lang="en-US" altLang="zh-CN" sz="2000" dirty="0">
                <a:solidFill>
                  <a:srgbClr val="2121FF"/>
                </a:solidFill>
                <a:latin typeface="Times New Roman" panose="02020603050405020304" pitchFamily="18" charset="0"/>
                <a:ea typeface="黑体" panose="02010609060101010101" pitchFamily="49" charset="-122"/>
              </a:rPr>
              <a:t>: </a:t>
            </a:r>
            <a:r>
              <a:rPr lang="en-US" altLang="zh-CN" sz="2000" dirty="0" err="1">
                <a:solidFill>
                  <a:srgbClr val="2121FF"/>
                </a:solidFill>
                <a:latin typeface="Times New Roman" panose="02020603050405020304" pitchFamily="18" charset="0"/>
                <a:ea typeface="黑体" panose="02010609060101010101" pitchFamily="49" charset="-122"/>
              </a:rPr>
              <a:t>LeafNode</a:t>
            </a:r>
            <a:r>
              <a:rPr lang="zh-CN" altLang="en-US" sz="2000" dirty="0">
                <a:solidFill>
                  <a:srgbClr val="2121FF"/>
                </a:solidFill>
                <a:latin typeface="Times New Roman" panose="02020603050405020304" pitchFamily="18" charset="0"/>
                <a:ea typeface="黑体" panose="02010609060101010101" pitchFamily="49" charset="-122"/>
              </a:rPr>
              <a:t>数量</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StorageManager</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存储管理器，用于读写字节数组</a:t>
            </a:r>
            <a:endParaRPr lang="en-US" altLang="zh-CN" sz="2000" dirty="0">
              <a:solidFill>
                <a:srgbClr val="2121FF"/>
              </a:solidFill>
              <a:latin typeface="Times New Roman" panose="02020603050405020304" pitchFamily="18" charset="0"/>
              <a:ea typeface="黑体" panose="02010609060101010101" pitchFamily="49" charset="-122"/>
            </a:endParaRP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4" y="284166"/>
            <a:ext cx="3872967" cy="530225"/>
            <a:chOff x="2251007" y="284389"/>
            <a:chExt cx="2991959"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90"/>
              <a:ext cx="2818794" cy="529761"/>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树树形索引实现要点</a:t>
              </a:r>
            </a:p>
          </p:txBody>
        </p:sp>
        <p:sp>
          <p:nvSpPr>
            <p:cNvPr id="103" name="矩形 102">
              <a:extLst>
                <a:ext uri="{FF2B5EF4-FFF2-40B4-BE49-F238E27FC236}">
                  <a16:creationId xmlns:a16="http://schemas.microsoft.com/office/drawing/2014/main" id="{023F5FD8-E5AF-4013-B776-C3333B220823}"/>
                </a:ext>
              </a:extLst>
            </p:cNvPr>
            <p:cNvSpPr/>
            <p:nvPr/>
          </p:nvSpPr>
          <p:spPr>
            <a:xfrm>
              <a:off x="5128666"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Content Placeholder 2">
            <a:extLst>
              <a:ext uri="{FF2B5EF4-FFF2-40B4-BE49-F238E27FC236}">
                <a16:creationId xmlns:a16="http://schemas.microsoft.com/office/drawing/2014/main" id="{9F9155FE-CE40-A74F-B54E-470CCE1CEAFF}"/>
              </a:ext>
            </a:extLst>
          </p:cNvPr>
          <p:cNvSpPr txBox="1">
            <a:spLocks/>
          </p:cNvSpPr>
          <p:nvPr/>
        </p:nvSpPr>
        <p:spPr>
          <a:xfrm>
            <a:off x="4713323" y="1360493"/>
            <a:ext cx="4324351" cy="48069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DiskFile</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保存索引的文件名</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PageSize</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磁盘页大小</a:t>
            </a:r>
            <a:endParaRPr lang="en-US" altLang="zh-CN" sz="2000" dirty="0">
              <a:solidFill>
                <a:srgbClr val="2121FF"/>
              </a:solidFill>
              <a:latin typeface="Times New Roman" panose="02020603050405020304" pitchFamily="18" charset="0"/>
              <a:ea typeface="黑体" panose="02010609060101010101" pitchFamily="49" charset="-122"/>
            </a:endParaRPr>
          </a:p>
          <a:p>
            <a:pPr algn="just">
              <a:lnSpc>
                <a:spcPct val="125000"/>
              </a:lnSpc>
              <a:spcBef>
                <a:spcPts val="600"/>
              </a:spcBef>
              <a:defRPr/>
            </a:pPr>
            <a:r>
              <a:rPr lang="en-US" altLang="zh-CN" sz="2400" dirty="0">
                <a:solidFill>
                  <a:prstClr val="black"/>
                </a:solidFill>
                <a:latin typeface="Times New Roman" panose="02020603050405020304" pitchFamily="18" charset="0"/>
                <a:ea typeface="黑体" panose="02010609060101010101" pitchFamily="49" charset="-122"/>
              </a:rPr>
              <a:t>Tree</a:t>
            </a:r>
            <a:r>
              <a:rPr lang="zh-CN" altLang="en-US" sz="2400" dirty="0">
                <a:solidFill>
                  <a:prstClr val="black"/>
                </a:solidFill>
                <a:latin typeface="Times New Roman" panose="02020603050405020304" pitchFamily="18" charset="0"/>
                <a:ea typeface="黑体" panose="02010609060101010101" pitchFamily="49" charset="-122"/>
              </a:rPr>
              <a:t>类主要方法</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构造器 </a:t>
            </a:r>
            <a:r>
              <a:rPr lang="en-US" altLang="zh-CN" sz="2000" dirty="0">
                <a:solidFill>
                  <a:srgbClr val="2121FF"/>
                </a:solidFill>
                <a:latin typeface="Times New Roman" panose="02020603050405020304" pitchFamily="18" charset="0"/>
                <a:ea typeface="黑体" panose="02010609060101010101" pitchFamily="49" charset="-122"/>
              </a:rPr>
              <a:t>new</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Tree(</a:t>
            </a:r>
            <a:r>
              <a:rPr lang="en-US" altLang="zh-CN" sz="2000" dirty="0" err="1">
                <a:solidFill>
                  <a:srgbClr val="2121FF"/>
                </a:solidFill>
                <a:latin typeface="Times New Roman" panose="02020603050405020304" pitchFamily="18" charset="0"/>
                <a:ea typeface="黑体" panose="02010609060101010101" pitchFamily="49" charset="-122"/>
              </a:rPr>
              <a:t>args</a:t>
            </a:r>
            <a:r>
              <a:rPr lang="en-US" altLang="zh-CN" sz="2000" dirty="0">
                <a:solidFill>
                  <a:srgbClr val="2121FF"/>
                </a:solidFill>
                <a:latin typeface="Times New Roman" panose="02020603050405020304" pitchFamily="18" charset="0"/>
                <a:ea typeface="黑体" panose="02010609060101010101" pitchFamily="49" charset="-122"/>
              </a:rPr>
              <a:t>)</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Load(String</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err="1">
                <a:solidFill>
                  <a:srgbClr val="2121FF"/>
                </a:solidFill>
                <a:latin typeface="Times New Roman" panose="02020603050405020304" pitchFamily="18" charset="0"/>
                <a:ea typeface="黑体" panose="02010609060101010101" pitchFamily="49" charset="-122"/>
              </a:rPr>
              <a:t>diskFile</a:t>
            </a:r>
            <a:r>
              <a:rPr lang="en-US" altLang="zh-CN" sz="2000" dirty="0">
                <a:solidFill>
                  <a:srgbClr val="2121FF"/>
                </a:solidFill>
                <a:latin typeface="Times New Roman" panose="02020603050405020304" pitchFamily="18" charset="0"/>
                <a:ea typeface="黑体" panose="02010609060101010101" pitchFamily="49" charset="-122"/>
              </a:rPr>
              <a:t>)</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Save()</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Serialize()</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Deserialize(byte[]</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content)</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Insert(Object</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data)</a:t>
            </a:r>
          </a:p>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QueryProcessing</a:t>
            </a:r>
            <a:r>
              <a:rPr lang="en-US" altLang="zh-CN" sz="2000" dirty="0">
                <a:solidFill>
                  <a:srgbClr val="2121FF"/>
                </a:solidFill>
                <a:latin typeface="Times New Roman" panose="02020603050405020304" pitchFamily="18" charset="0"/>
                <a:ea typeface="黑体" panose="02010609060101010101" pitchFamily="49" charset="-122"/>
              </a:rPr>
              <a:t>(Query</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query)</a:t>
            </a: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37</a:t>
            </a:fld>
            <a:endParaRPr kumimoji="1" lang="zh-CN" altLang="en-US"/>
          </a:p>
        </p:txBody>
      </p:sp>
    </p:spTree>
    <p:extLst>
      <p:ext uri="{BB962C8B-B14F-4D97-AF65-F5344CB8AC3E}">
        <p14:creationId xmlns:p14="http://schemas.microsoft.com/office/powerpoint/2010/main" val="268889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7" dur="500"/>
                                        <p:tgtEl>
                                          <p:spTgt spid="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5">
                                            <p:txEl>
                                              <p:pRg st="3" end="3"/>
                                            </p:txEl>
                                          </p:spTgt>
                                        </p:tgtEl>
                                        <p:attrNameLst>
                                          <p:attrName>style.visibility</p:attrName>
                                        </p:attrNameLst>
                                      </p:cBhvr>
                                      <p:to>
                                        <p:strVal val="visible"/>
                                      </p:to>
                                    </p:set>
                                    <p:animEffect transition="in" filter="randombar(horizontal)">
                                      <p:cBhvr>
                                        <p:cTn id="22" dur="500"/>
                                        <p:tgtEl>
                                          <p:spTgt spid="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5">
                                            <p:txEl>
                                              <p:pRg st="4" end="4"/>
                                            </p:txEl>
                                          </p:spTgt>
                                        </p:tgtEl>
                                        <p:attrNameLst>
                                          <p:attrName>style.visibility</p:attrName>
                                        </p:attrNameLst>
                                      </p:cBhvr>
                                      <p:to>
                                        <p:strVal val="visible"/>
                                      </p:to>
                                    </p:set>
                                    <p:animEffect transition="in" filter="randombar(horizontal)">
                                      <p:cBhvr>
                                        <p:cTn id="27" dur="500"/>
                                        <p:tgtEl>
                                          <p:spTgt spid="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5">
                                            <p:txEl>
                                              <p:pRg st="5" end="5"/>
                                            </p:txEl>
                                          </p:spTgt>
                                        </p:tgtEl>
                                        <p:attrNameLst>
                                          <p:attrName>style.visibility</p:attrName>
                                        </p:attrNameLst>
                                      </p:cBhvr>
                                      <p:to>
                                        <p:strVal val="visible"/>
                                      </p:to>
                                    </p:set>
                                    <p:animEffect transition="in" filter="randombar(horizontal)">
                                      <p:cBhvr>
                                        <p:cTn id="32" dur="500"/>
                                        <p:tgtEl>
                                          <p:spTgt spid="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5">
                                            <p:txEl>
                                              <p:pRg st="6" end="6"/>
                                            </p:txEl>
                                          </p:spTgt>
                                        </p:tgtEl>
                                        <p:attrNameLst>
                                          <p:attrName>style.visibility</p:attrName>
                                        </p:attrNameLst>
                                      </p:cBhvr>
                                      <p:to>
                                        <p:strVal val="visible"/>
                                      </p:to>
                                    </p:set>
                                    <p:animEffect transition="in" filter="randombar(horizontal)">
                                      <p:cBhvr>
                                        <p:cTn id="37" dur="500"/>
                                        <p:tgtEl>
                                          <p:spTgt spid="3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5">
                                            <p:txEl>
                                              <p:pRg st="7" end="7"/>
                                            </p:txEl>
                                          </p:spTgt>
                                        </p:tgtEl>
                                        <p:attrNameLst>
                                          <p:attrName>style.visibility</p:attrName>
                                        </p:attrNameLst>
                                      </p:cBhvr>
                                      <p:to>
                                        <p:strVal val="visible"/>
                                      </p:to>
                                    </p:set>
                                    <p:animEffect transition="in" filter="randombar(horizontal)">
                                      <p:cBhvr>
                                        <p:cTn id="42" dur="500"/>
                                        <p:tgtEl>
                                          <p:spTgt spid="3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47" dur="500"/>
                                        <p:tgtEl>
                                          <p:spTgt spid="1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52" dur="500"/>
                                        <p:tgtEl>
                                          <p:spTgt spid="15">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57" dur="500"/>
                                        <p:tgtEl>
                                          <p:spTgt spid="15">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62" dur="500"/>
                                        <p:tgtEl>
                                          <p:spTgt spid="15">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67" dur="500"/>
                                        <p:tgtEl>
                                          <p:spTgt spid="15">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72" dur="500"/>
                                        <p:tgtEl>
                                          <p:spTgt spid="15">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77" dur="500"/>
                                        <p:tgtEl>
                                          <p:spTgt spid="15">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nodeType="clickEffect">
                                  <p:stCondLst>
                                    <p:cond delay="0"/>
                                  </p:stCondLst>
                                  <p:childTnLst>
                                    <p:set>
                                      <p:cBhvr>
                                        <p:cTn id="81"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82" dur="500"/>
                                        <p:tgtEl>
                                          <p:spTgt spid="15">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nodeType="clickEffect">
                                  <p:stCondLst>
                                    <p:cond delay="0"/>
                                  </p:stCondLst>
                                  <p:childTnLst>
                                    <p:set>
                                      <p:cBhvr>
                                        <p:cTn id="86" dur="1" fill="hold">
                                          <p:stCondLst>
                                            <p:cond delay="0"/>
                                          </p:stCondLst>
                                        </p:cTn>
                                        <p:tgtEl>
                                          <p:spTgt spid="15">
                                            <p:txEl>
                                              <p:pRg st="8" end="8"/>
                                            </p:txEl>
                                          </p:spTgt>
                                        </p:tgtEl>
                                        <p:attrNameLst>
                                          <p:attrName>style.visibility</p:attrName>
                                        </p:attrNameLst>
                                      </p:cBhvr>
                                      <p:to>
                                        <p:strVal val="visible"/>
                                      </p:to>
                                    </p:set>
                                    <p:animEffect transition="in" filter="randombar(horizontal)">
                                      <p:cBhvr>
                                        <p:cTn id="87" dur="500"/>
                                        <p:tgtEl>
                                          <p:spTgt spid="15">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5">
                                            <p:txEl>
                                              <p:pRg st="9" end="9"/>
                                            </p:txEl>
                                          </p:spTgt>
                                        </p:tgtEl>
                                        <p:attrNameLst>
                                          <p:attrName>style.visibility</p:attrName>
                                        </p:attrNameLst>
                                      </p:cBhvr>
                                      <p:to>
                                        <p:strVal val="visible"/>
                                      </p:to>
                                    </p:set>
                                    <p:animEffect transition="in" filter="fade">
                                      <p:cBhvr>
                                        <p:cTn id="92" dur="5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4324351" cy="48069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en-US" altLang="zh-CN" sz="2400" dirty="0" err="1">
                <a:solidFill>
                  <a:prstClr val="black"/>
                </a:solidFill>
                <a:latin typeface="Times New Roman" panose="02020603050405020304" pitchFamily="18" charset="0"/>
                <a:ea typeface="黑体" panose="02010609060101010101" pitchFamily="49" charset="-122"/>
              </a:rPr>
              <a:t>IndexNode</a:t>
            </a:r>
            <a:r>
              <a:rPr lang="zh-CN" altLang="en-US" sz="2400" dirty="0">
                <a:solidFill>
                  <a:prstClr val="black"/>
                </a:solidFill>
                <a:latin typeface="Times New Roman" panose="02020603050405020304" pitchFamily="18" charset="0"/>
                <a:ea typeface="黑体" panose="02010609060101010101" pitchFamily="49" charset="-122"/>
              </a:rPr>
              <a:t>类主要属性</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Tree:</a:t>
            </a:r>
            <a:r>
              <a:rPr lang="zh-CN" altLang="en-US" sz="2000" dirty="0">
                <a:solidFill>
                  <a:srgbClr val="2121FF"/>
                </a:solidFill>
                <a:latin typeface="Times New Roman" panose="02020603050405020304" pitchFamily="18" charset="0"/>
                <a:ea typeface="黑体" panose="02010609060101010101" pitchFamily="49" charset="-122"/>
              </a:rPr>
              <a:t> 所属的树</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Height:</a:t>
            </a:r>
            <a:r>
              <a:rPr lang="zh-CN" altLang="en-US" sz="2000" dirty="0">
                <a:solidFill>
                  <a:srgbClr val="2121FF"/>
                </a:solidFill>
                <a:latin typeface="Times New Roman" panose="02020603050405020304" pitchFamily="18" charset="0"/>
                <a:ea typeface="黑体" panose="02010609060101010101" pitchFamily="49" charset="-122"/>
              </a:rPr>
              <a:t> 节点的高度</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Capacity:</a:t>
            </a:r>
            <a:r>
              <a:rPr lang="zh-CN" altLang="en-US" sz="2000" dirty="0">
                <a:solidFill>
                  <a:srgbClr val="2121FF"/>
                </a:solidFill>
                <a:latin typeface="Times New Roman" panose="02020603050405020304" pitchFamily="18" charset="0"/>
                <a:ea typeface="黑体" panose="02010609060101010101" pitchFamily="49" charset="-122"/>
              </a:rPr>
              <a:t> 节点儿子的个数</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Key</a:t>
            </a:r>
            <a:r>
              <a:rPr lang="zh-CN" altLang="en-US" sz="2000" dirty="0">
                <a:solidFill>
                  <a:srgbClr val="2121FF"/>
                </a:solidFill>
                <a:latin typeface="Times New Roman" panose="02020603050405020304" pitchFamily="18" charset="0"/>
                <a:ea typeface="黑体" panose="02010609060101010101" pitchFamily="49" charset="-122"/>
              </a:rPr>
              <a:t>列表</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儿子对应的</a:t>
            </a:r>
            <a:r>
              <a:rPr lang="en-US" altLang="zh-CN" sz="2000" dirty="0">
                <a:solidFill>
                  <a:srgbClr val="2121FF"/>
                </a:solidFill>
                <a:latin typeface="Times New Roman" panose="02020603050405020304" pitchFamily="18" charset="0"/>
                <a:ea typeface="黑体" panose="02010609060101010101" pitchFamily="49" charset="-122"/>
              </a:rPr>
              <a:t>Key</a:t>
            </a:r>
            <a:r>
              <a:rPr lang="zh-CN" altLang="en-US" sz="2000" dirty="0">
                <a:solidFill>
                  <a:srgbClr val="2121FF"/>
                </a:solidFill>
                <a:latin typeface="Times New Roman" panose="02020603050405020304" pitchFamily="18" charset="0"/>
                <a:ea typeface="黑体" panose="02010609060101010101" pitchFamily="49" charset="-122"/>
              </a:rPr>
              <a:t>列表</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Children:</a:t>
            </a:r>
            <a:r>
              <a:rPr lang="zh-CN" altLang="en-US" sz="2000" dirty="0">
                <a:solidFill>
                  <a:srgbClr val="2121FF"/>
                </a:solidFill>
                <a:latin typeface="Times New Roman" panose="02020603050405020304" pitchFamily="18" charset="0"/>
                <a:ea typeface="黑体" panose="02010609060101010101" pitchFamily="49" charset="-122"/>
              </a:rPr>
              <a:t> 儿子列表，存储每个儿子的相对偏移地址</a:t>
            </a:r>
            <a:endParaRPr lang="en-US" altLang="zh-CN" sz="2000" dirty="0">
              <a:solidFill>
                <a:srgbClr val="2121FF"/>
              </a:solidFill>
              <a:latin typeface="Times New Roman" panose="02020603050405020304" pitchFamily="18" charset="0"/>
              <a:ea typeface="黑体" panose="02010609060101010101" pitchFamily="49" charset="-122"/>
            </a:endParaRP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4" y="284166"/>
            <a:ext cx="3872967" cy="530225"/>
            <a:chOff x="2251007" y="284389"/>
            <a:chExt cx="2991959"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90"/>
              <a:ext cx="2818794" cy="529761"/>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树树形索引实现要点</a:t>
              </a:r>
            </a:p>
          </p:txBody>
        </p:sp>
        <p:sp>
          <p:nvSpPr>
            <p:cNvPr id="103" name="矩形 102">
              <a:extLst>
                <a:ext uri="{FF2B5EF4-FFF2-40B4-BE49-F238E27FC236}">
                  <a16:creationId xmlns:a16="http://schemas.microsoft.com/office/drawing/2014/main" id="{023F5FD8-E5AF-4013-B776-C3333B220823}"/>
                </a:ext>
              </a:extLst>
            </p:cNvPr>
            <p:cNvSpPr/>
            <p:nvPr/>
          </p:nvSpPr>
          <p:spPr>
            <a:xfrm>
              <a:off x="5128666"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Content Placeholder 2">
            <a:extLst>
              <a:ext uri="{FF2B5EF4-FFF2-40B4-BE49-F238E27FC236}">
                <a16:creationId xmlns:a16="http://schemas.microsoft.com/office/drawing/2014/main" id="{9F9155FE-CE40-A74F-B54E-470CCE1CEAFF}"/>
              </a:ext>
            </a:extLst>
          </p:cNvPr>
          <p:cNvSpPr txBox="1">
            <a:spLocks/>
          </p:cNvSpPr>
          <p:nvPr/>
        </p:nvSpPr>
        <p:spPr>
          <a:xfrm>
            <a:off x="4572002" y="1360493"/>
            <a:ext cx="4324351" cy="48069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en-US" altLang="zh-CN" sz="2400" dirty="0" err="1">
                <a:solidFill>
                  <a:prstClr val="black"/>
                </a:solidFill>
                <a:latin typeface="Times New Roman" panose="02020603050405020304" pitchFamily="18" charset="0"/>
                <a:ea typeface="黑体" panose="02010609060101010101" pitchFamily="49" charset="-122"/>
              </a:rPr>
              <a:t>IndexNode</a:t>
            </a:r>
            <a:r>
              <a:rPr lang="zh-CN" altLang="en-US" sz="2400" dirty="0">
                <a:solidFill>
                  <a:prstClr val="black"/>
                </a:solidFill>
                <a:latin typeface="Times New Roman" panose="02020603050405020304" pitchFamily="18" charset="0"/>
                <a:ea typeface="黑体" panose="02010609060101010101" pitchFamily="49" charset="-122"/>
              </a:rPr>
              <a:t>类主要方法</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构造器 </a:t>
            </a:r>
            <a:r>
              <a:rPr lang="en-US" altLang="zh-CN" sz="2000" dirty="0">
                <a:solidFill>
                  <a:srgbClr val="2121FF"/>
                </a:solidFill>
                <a:latin typeface="Times New Roman" panose="02020603050405020304" pitchFamily="18" charset="0"/>
                <a:ea typeface="黑体" panose="02010609060101010101" pitchFamily="49" charset="-122"/>
              </a:rPr>
              <a:t>new</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err="1">
                <a:solidFill>
                  <a:srgbClr val="2121FF"/>
                </a:solidFill>
                <a:latin typeface="Times New Roman" panose="02020603050405020304" pitchFamily="18" charset="0"/>
                <a:ea typeface="黑体" panose="02010609060101010101" pitchFamily="49" charset="-122"/>
              </a:rPr>
              <a:t>IndexNode</a:t>
            </a:r>
            <a:r>
              <a:rPr lang="en-US" altLang="zh-CN" sz="2000" dirty="0">
                <a:solidFill>
                  <a:srgbClr val="2121FF"/>
                </a:solidFill>
                <a:latin typeface="Times New Roman" panose="02020603050405020304" pitchFamily="18" charset="0"/>
                <a:ea typeface="黑体" panose="02010609060101010101" pitchFamily="49" charset="-122"/>
              </a:rPr>
              <a:t>(</a:t>
            </a:r>
            <a:r>
              <a:rPr lang="en-US" altLang="zh-CN" sz="2000" dirty="0" err="1">
                <a:solidFill>
                  <a:srgbClr val="2121FF"/>
                </a:solidFill>
                <a:latin typeface="Times New Roman" panose="02020603050405020304" pitchFamily="18" charset="0"/>
                <a:ea typeface="黑体" panose="02010609060101010101" pitchFamily="49" charset="-122"/>
              </a:rPr>
              <a:t>args</a:t>
            </a:r>
            <a:r>
              <a:rPr lang="en-US" altLang="zh-CN" sz="2000" dirty="0">
                <a:solidFill>
                  <a:srgbClr val="2121FF"/>
                </a:solidFill>
                <a:latin typeface="Times New Roman" panose="02020603050405020304" pitchFamily="18" charset="0"/>
                <a:ea typeface="黑体" panose="02010609060101010101" pitchFamily="49" charset="-122"/>
              </a:rPr>
              <a:t>)</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Serialize()</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Deserialize(byte[]</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content)</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Save()</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Load(long address)</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Insert(Object</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data)</a:t>
            </a:r>
          </a:p>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ChooseChild</a:t>
            </a:r>
            <a:r>
              <a:rPr lang="en-US" altLang="zh-CN" sz="2000" dirty="0">
                <a:solidFill>
                  <a:srgbClr val="2121FF"/>
                </a:solidFill>
                <a:latin typeface="Times New Roman" panose="02020603050405020304" pitchFamily="18" charset="0"/>
                <a:ea typeface="黑体" panose="02010609060101010101" pitchFamily="49" charset="-122"/>
              </a:rPr>
              <a:t>(Object</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data)</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Split(Object</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data)</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Merge(</a:t>
            </a:r>
            <a:r>
              <a:rPr lang="en-US" altLang="zh-CN" sz="2000" dirty="0" err="1">
                <a:solidFill>
                  <a:srgbClr val="2121FF"/>
                </a:solidFill>
                <a:latin typeface="Times New Roman" panose="02020603050405020304" pitchFamily="18" charset="0"/>
                <a:ea typeface="黑体" panose="02010609060101010101" pitchFamily="49" charset="-122"/>
              </a:rPr>
              <a:t>IndexNode</a:t>
            </a:r>
            <a:r>
              <a:rPr lang="en-US" altLang="zh-CN" sz="2000" dirty="0">
                <a:solidFill>
                  <a:srgbClr val="2121FF"/>
                </a:solidFill>
                <a:latin typeface="Times New Roman" panose="02020603050405020304" pitchFamily="18" charset="0"/>
                <a:ea typeface="黑体" panose="02010609060101010101" pitchFamily="49" charset="-122"/>
              </a:rPr>
              <a:t>)</a:t>
            </a:r>
          </a:p>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QueryProcessing</a:t>
            </a:r>
            <a:r>
              <a:rPr lang="en-US" altLang="zh-CN" sz="2000" dirty="0">
                <a:solidFill>
                  <a:srgbClr val="2121FF"/>
                </a:solidFill>
                <a:latin typeface="Times New Roman" panose="02020603050405020304" pitchFamily="18" charset="0"/>
                <a:ea typeface="黑体" panose="02010609060101010101" pitchFamily="49" charset="-122"/>
              </a:rPr>
              <a:t>(Query</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query)</a:t>
            </a: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38</a:t>
            </a:fld>
            <a:endParaRPr kumimoji="1" lang="zh-CN" altLang="en-US"/>
          </a:p>
        </p:txBody>
      </p:sp>
    </p:spTree>
    <p:extLst>
      <p:ext uri="{BB962C8B-B14F-4D97-AF65-F5344CB8AC3E}">
        <p14:creationId xmlns:p14="http://schemas.microsoft.com/office/powerpoint/2010/main" val="126568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7" dur="500"/>
                                        <p:tgtEl>
                                          <p:spTgt spid="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5">
                                            <p:txEl>
                                              <p:pRg st="3" end="3"/>
                                            </p:txEl>
                                          </p:spTgt>
                                        </p:tgtEl>
                                        <p:attrNameLst>
                                          <p:attrName>style.visibility</p:attrName>
                                        </p:attrNameLst>
                                      </p:cBhvr>
                                      <p:to>
                                        <p:strVal val="visible"/>
                                      </p:to>
                                    </p:set>
                                    <p:animEffect transition="in" filter="randombar(horizontal)">
                                      <p:cBhvr>
                                        <p:cTn id="22" dur="500"/>
                                        <p:tgtEl>
                                          <p:spTgt spid="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5">
                                            <p:txEl>
                                              <p:pRg st="4" end="4"/>
                                            </p:txEl>
                                          </p:spTgt>
                                        </p:tgtEl>
                                        <p:attrNameLst>
                                          <p:attrName>style.visibility</p:attrName>
                                        </p:attrNameLst>
                                      </p:cBhvr>
                                      <p:to>
                                        <p:strVal val="visible"/>
                                      </p:to>
                                    </p:set>
                                    <p:animEffect transition="in" filter="randombar(horizontal)">
                                      <p:cBhvr>
                                        <p:cTn id="27" dur="500"/>
                                        <p:tgtEl>
                                          <p:spTgt spid="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5">
                                            <p:txEl>
                                              <p:pRg st="5" end="5"/>
                                            </p:txEl>
                                          </p:spTgt>
                                        </p:tgtEl>
                                        <p:attrNameLst>
                                          <p:attrName>style.visibility</p:attrName>
                                        </p:attrNameLst>
                                      </p:cBhvr>
                                      <p:to>
                                        <p:strVal val="visible"/>
                                      </p:to>
                                    </p:set>
                                    <p:animEffect transition="in" filter="randombar(horizontal)">
                                      <p:cBhvr>
                                        <p:cTn id="32" dur="500"/>
                                        <p:tgtEl>
                                          <p:spTgt spid="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37" dur="500"/>
                                        <p:tgtEl>
                                          <p:spTgt spid="1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42" dur="500"/>
                                        <p:tgtEl>
                                          <p:spTgt spid="1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47" dur="500"/>
                                        <p:tgtEl>
                                          <p:spTgt spid="1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52" dur="500"/>
                                        <p:tgtEl>
                                          <p:spTgt spid="15">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57" dur="500"/>
                                        <p:tgtEl>
                                          <p:spTgt spid="15">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62" dur="500"/>
                                        <p:tgtEl>
                                          <p:spTgt spid="15">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67" dur="500"/>
                                        <p:tgtEl>
                                          <p:spTgt spid="15">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72" dur="500"/>
                                        <p:tgtEl>
                                          <p:spTgt spid="15">
                                            <p:txEl>
                                              <p:pRg st="7" end="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15">
                                            <p:txEl>
                                              <p:pRg st="8" end="8"/>
                                            </p:txEl>
                                          </p:spTgt>
                                        </p:tgtEl>
                                        <p:attrNameLst>
                                          <p:attrName>style.visibility</p:attrName>
                                        </p:attrNameLst>
                                      </p:cBhvr>
                                      <p:to>
                                        <p:strVal val="visible"/>
                                      </p:to>
                                    </p:set>
                                    <p:animEffect transition="in" filter="randombar(horizontal)">
                                      <p:cBhvr>
                                        <p:cTn id="77" dur="500"/>
                                        <p:tgtEl>
                                          <p:spTgt spid="15">
                                            <p:txEl>
                                              <p:pRg st="8" end="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nodeType="clickEffect">
                                  <p:stCondLst>
                                    <p:cond delay="0"/>
                                  </p:stCondLst>
                                  <p:childTnLst>
                                    <p:set>
                                      <p:cBhvr>
                                        <p:cTn id="81" dur="1" fill="hold">
                                          <p:stCondLst>
                                            <p:cond delay="0"/>
                                          </p:stCondLst>
                                        </p:cTn>
                                        <p:tgtEl>
                                          <p:spTgt spid="15">
                                            <p:txEl>
                                              <p:pRg st="9" end="9"/>
                                            </p:txEl>
                                          </p:spTgt>
                                        </p:tgtEl>
                                        <p:attrNameLst>
                                          <p:attrName>style.visibility</p:attrName>
                                        </p:attrNameLst>
                                      </p:cBhvr>
                                      <p:to>
                                        <p:strVal val="visible"/>
                                      </p:to>
                                    </p:set>
                                    <p:animEffect transition="in" filter="randombar(horizontal)">
                                      <p:cBhvr>
                                        <p:cTn id="82" dur="500"/>
                                        <p:tgtEl>
                                          <p:spTgt spid="15">
                                            <p:txEl>
                                              <p:pRg st="9" end="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
                                            <p:txEl>
                                              <p:pRg st="10" end="10"/>
                                            </p:txEl>
                                          </p:spTgt>
                                        </p:tgtEl>
                                        <p:attrNameLst>
                                          <p:attrName>style.visibility</p:attrName>
                                        </p:attrNameLst>
                                      </p:cBhvr>
                                      <p:to>
                                        <p:strVal val="visible"/>
                                      </p:to>
                                    </p:set>
                                    <p:animEffect transition="in" filter="fade">
                                      <p:cBhvr>
                                        <p:cTn id="87"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4324351" cy="48069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en-US" altLang="zh-CN" sz="2400" dirty="0" err="1">
                <a:solidFill>
                  <a:prstClr val="black"/>
                </a:solidFill>
                <a:latin typeface="Times New Roman" panose="02020603050405020304" pitchFamily="18" charset="0"/>
                <a:ea typeface="黑体" panose="02010609060101010101" pitchFamily="49" charset="-122"/>
              </a:rPr>
              <a:t>LeafNode</a:t>
            </a:r>
            <a:r>
              <a:rPr lang="zh-CN" altLang="en-US" sz="2400" dirty="0">
                <a:solidFill>
                  <a:prstClr val="black"/>
                </a:solidFill>
                <a:latin typeface="Times New Roman" panose="02020603050405020304" pitchFamily="18" charset="0"/>
                <a:ea typeface="黑体" panose="02010609060101010101" pitchFamily="49" charset="-122"/>
              </a:rPr>
              <a:t>类主要属性</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Tree:</a:t>
            </a:r>
            <a:r>
              <a:rPr lang="zh-CN" altLang="en-US" sz="2000" dirty="0">
                <a:solidFill>
                  <a:srgbClr val="2121FF"/>
                </a:solidFill>
                <a:latin typeface="Times New Roman" panose="02020603050405020304" pitchFamily="18" charset="0"/>
                <a:ea typeface="黑体" panose="02010609060101010101" pitchFamily="49" charset="-122"/>
              </a:rPr>
              <a:t> 所属的树</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Capacity:</a:t>
            </a:r>
            <a:r>
              <a:rPr lang="zh-CN" altLang="en-US" sz="2000" dirty="0">
                <a:solidFill>
                  <a:srgbClr val="2121FF"/>
                </a:solidFill>
                <a:latin typeface="Times New Roman" panose="02020603050405020304" pitchFamily="18" charset="0"/>
                <a:ea typeface="黑体" panose="02010609060101010101" pitchFamily="49" charset="-122"/>
              </a:rPr>
              <a:t> 叶子中数据的数量</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Data</a:t>
            </a:r>
            <a:r>
              <a:rPr lang="zh-CN" altLang="en-US" sz="2000" dirty="0">
                <a:solidFill>
                  <a:srgbClr val="2121FF"/>
                </a:solidFill>
                <a:latin typeface="Times New Roman" panose="02020603050405020304" pitchFamily="18" charset="0"/>
                <a:ea typeface="黑体" panose="02010609060101010101" pitchFamily="49" charset="-122"/>
              </a:rPr>
              <a:t>列表</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数据对象列表</a:t>
            </a:r>
            <a:endParaRPr lang="en-US" altLang="zh-CN" sz="2000" dirty="0">
              <a:solidFill>
                <a:srgbClr val="2121FF"/>
              </a:solidFill>
              <a:latin typeface="Times New Roman" panose="02020603050405020304" pitchFamily="18" charset="0"/>
              <a:ea typeface="黑体" panose="02010609060101010101" pitchFamily="49" charset="-122"/>
            </a:endParaRP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4" y="284166"/>
            <a:ext cx="3872967" cy="530225"/>
            <a:chOff x="2251007" y="284389"/>
            <a:chExt cx="2991959"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90"/>
              <a:ext cx="2818794" cy="529761"/>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树树形索引实现要点</a:t>
              </a:r>
            </a:p>
          </p:txBody>
        </p:sp>
        <p:sp>
          <p:nvSpPr>
            <p:cNvPr id="103" name="矩形 102">
              <a:extLst>
                <a:ext uri="{FF2B5EF4-FFF2-40B4-BE49-F238E27FC236}">
                  <a16:creationId xmlns:a16="http://schemas.microsoft.com/office/drawing/2014/main" id="{023F5FD8-E5AF-4013-B776-C3333B220823}"/>
                </a:ext>
              </a:extLst>
            </p:cNvPr>
            <p:cNvSpPr/>
            <p:nvPr/>
          </p:nvSpPr>
          <p:spPr>
            <a:xfrm>
              <a:off x="5128666"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Content Placeholder 2">
            <a:extLst>
              <a:ext uri="{FF2B5EF4-FFF2-40B4-BE49-F238E27FC236}">
                <a16:creationId xmlns:a16="http://schemas.microsoft.com/office/drawing/2014/main" id="{9F9155FE-CE40-A74F-B54E-470CCE1CEAFF}"/>
              </a:ext>
            </a:extLst>
          </p:cNvPr>
          <p:cNvSpPr txBox="1">
            <a:spLocks/>
          </p:cNvSpPr>
          <p:nvPr/>
        </p:nvSpPr>
        <p:spPr>
          <a:xfrm>
            <a:off x="4572002" y="1360493"/>
            <a:ext cx="4324351" cy="48069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en-US" altLang="zh-CN" sz="2400" dirty="0" err="1">
                <a:solidFill>
                  <a:prstClr val="black"/>
                </a:solidFill>
                <a:latin typeface="Times New Roman" panose="02020603050405020304" pitchFamily="18" charset="0"/>
                <a:ea typeface="黑体" panose="02010609060101010101" pitchFamily="49" charset="-122"/>
              </a:rPr>
              <a:t>LeafNode</a:t>
            </a:r>
            <a:r>
              <a:rPr lang="zh-CN" altLang="en-US" sz="2400" dirty="0">
                <a:solidFill>
                  <a:prstClr val="black"/>
                </a:solidFill>
                <a:latin typeface="Times New Roman" panose="02020603050405020304" pitchFamily="18" charset="0"/>
                <a:ea typeface="黑体" panose="02010609060101010101" pitchFamily="49" charset="-122"/>
              </a:rPr>
              <a:t>类主要方法</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构造器 </a:t>
            </a:r>
            <a:r>
              <a:rPr lang="en-US" altLang="zh-CN" sz="2000" dirty="0">
                <a:solidFill>
                  <a:srgbClr val="2121FF"/>
                </a:solidFill>
                <a:latin typeface="Times New Roman" panose="02020603050405020304" pitchFamily="18" charset="0"/>
                <a:ea typeface="黑体" panose="02010609060101010101" pitchFamily="49" charset="-122"/>
              </a:rPr>
              <a:t>new</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err="1">
                <a:solidFill>
                  <a:srgbClr val="2121FF"/>
                </a:solidFill>
                <a:latin typeface="Times New Roman" panose="02020603050405020304" pitchFamily="18" charset="0"/>
                <a:ea typeface="黑体" panose="02010609060101010101" pitchFamily="49" charset="-122"/>
              </a:rPr>
              <a:t>LeafNode</a:t>
            </a:r>
            <a:r>
              <a:rPr lang="en-US" altLang="zh-CN" sz="2000" dirty="0">
                <a:solidFill>
                  <a:srgbClr val="2121FF"/>
                </a:solidFill>
                <a:latin typeface="Times New Roman" panose="02020603050405020304" pitchFamily="18" charset="0"/>
                <a:ea typeface="黑体" panose="02010609060101010101" pitchFamily="49" charset="-122"/>
              </a:rPr>
              <a:t>(</a:t>
            </a:r>
            <a:r>
              <a:rPr lang="en-US" altLang="zh-CN" sz="2000" dirty="0" err="1">
                <a:solidFill>
                  <a:srgbClr val="2121FF"/>
                </a:solidFill>
                <a:latin typeface="Times New Roman" panose="02020603050405020304" pitchFamily="18" charset="0"/>
                <a:ea typeface="黑体" panose="02010609060101010101" pitchFamily="49" charset="-122"/>
              </a:rPr>
              <a:t>args</a:t>
            </a:r>
            <a:r>
              <a:rPr lang="en-US" altLang="zh-CN" sz="2000" dirty="0">
                <a:solidFill>
                  <a:srgbClr val="2121FF"/>
                </a:solidFill>
                <a:latin typeface="Times New Roman" panose="02020603050405020304" pitchFamily="18" charset="0"/>
                <a:ea typeface="黑体" panose="02010609060101010101" pitchFamily="49" charset="-122"/>
              </a:rPr>
              <a:t>)</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Serialize()</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Deserialize(byte[]</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content)</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Save()</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Insert(Object</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data)</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Split(Object</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data)</a:t>
            </a: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Merge(</a:t>
            </a:r>
            <a:r>
              <a:rPr lang="en-US" altLang="zh-CN" sz="2000" dirty="0" err="1">
                <a:solidFill>
                  <a:srgbClr val="2121FF"/>
                </a:solidFill>
                <a:latin typeface="Times New Roman" panose="02020603050405020304" pitchFamily="18" charset="0"/>
                <a:ea typeface="黑体" panose="02010609060101010101" pitchFamily="49" charset="-122"/>
              </a:rPr>
              <a:t>LeafNode</a:t>
            </a:r>
            <a:r>
              <a:rPr lang="en-US" altLang="zh-CN" sz="2000" dirty="0">
                <a:solidFill>
                  <a:srgbClr val="2121FF"/>
                </a:solidFill>
                <a:latin typeface="Times New Roman" panose="02020603050405020304" pitchFamily="18" charset="0"/>
                <a:ea typeface="黑体" panose="02010609060101010101" pitchFamily="49" charset="-122"/>
              </a:rPr>
              <a:t>)</a:t>
            </a:r>
          </a:p>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QueryProcessing</a:t>
            </a:r>
            <a:r>
              <a:rPr lang="en-US" altLang="zh-CN" sz="2000" dirty="0">
                <a:solidFill>
                  <a:srgbClr val="2121FF"/>
                </a:solidFill>
                <a:latin typeface="Times New Roman" panose="02020603050405020304" pitchFamily="18" charset="0"/>
                <a:ea typeface="黑体" panose="02010609060101010101" pitchFamily="49" charset="-122"/>
              </a:rPr>
              <a:t>(Query</a:t>
            </a:r>
            <a:r>
              <a:rPr lang="zh-CN" altLang="en-US" sz="2000" dirty="0">
                <a:solidFill>
                  <a:srgbClr val="2121FF"/>
                </a:solidFill>
                <a:latin typeface="Times New Roman" panose="02020603050405020304" pitchFamily="18" charset="0"/>
                <a:ea typeface="黑体" panose="02010609060101010101" pitchFamily="49" charset="-122"/>
              </a:rPr>
              <a:t> </a:t>
            </a:r>
            <a:r>
              <a:rPr lang="en-US" altLang="zh-CN" sz="2000" dirty="0">
                <a:solidFill>
                  <a:srgbClr val="2121FF"/>
                </a:solidFill>
                <a:latin typeface="Times New Roman" panose="02020603050405020304" pitchFamily="18" charset="0"/>
                <a:ea typeface="黑体" panose="02010609060101010101" pitchFamily="49" charset="-122"/>
              </a:rPr>
              <a:t>query)</a:t>
            </a: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39</a:t>
            </a:fld>
            <a:endParaRPr kumimoji="1" lang="zh-CN" altLang="en-US"/>
          </a:p>
        </p:txBody>
      </p:sp>
    </p:spTree>
    <p:extLst>
      <p:ext uri="{BB962C8B-B14F-4D97-AF65-F5344CB8AC3E}">
        <p14:creationId xmlns:p14="http://schemas.microsoft.com/office/powerpoint/2010/main" val="70953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7" dur="500"/>
                                        <p:tgtEl>
                                          <p:spTgt spid="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5">
                                            <p:txEl>
                                              <p:pRg st="3" end="3"/>
                                            </p:txEl>
                                          </p:spTgt>
                                        </p:tgtEl>
                                        <p:attrNameLst>
                                          <p:attrName>style.visibility</p:attrName>
                                        </p:attrNameLst>
                                      </p:cBhvr>
                                      <p:to>
                                        <p:strVal val="visible"/>
                                      </p:to>
                                    </p:set>
                                    <p:animEffect transition="in" filter="randombar(horizontal)">
                                      <p:cBhvr>
                                        <p:cTn id="22" dur="500"/>
                                        <p:tgtEl>
                                          <p:spTgt spid="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32" dur="500"/>
                                        <p:tgtEl>
                                          <p:spTgt spid="1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37" dur="500"/>
                                        <p:tgtEl>
                                          <p:spTgt spid="1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42" dur="500"/>
                                        <p:tgtEl>
                                          <p:spTgt spid="15">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47" dur="500"/>
                                        <p:tgtEl>
                                          <p:spTgt spid="1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52" dur="500"/>
                                        <p:tgtEl>
                                          <p:spTgt spid="15">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57" dur="500"/>
                                        <p:tgtEl>
                                          <p:spTgt spid="15">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62" dur="500"/>
                                        <p:tgtEl>
                                          <p:spTgt spid="15">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
                                            <p:txEl>
                                              <p:pRg st="8" end="8"/>
                                            </p:txEl>
                                          </p:spTgt>
                                        </p:tgtEl>
                                        <p:attrNameLst>
                                          <p:attrName>style.visibility</p:attrName>
                                        </p:attrNameLst>
                                      </p:cBhvr>
                                      <p:to>
                                        <p:strVal val="visible"/>
                                      </p:to>
                                    </p:set>
                                    <p:animEffect transition="in" filter="fade">
                                      <p:cBhvr>
                                        <p:cTn id="67"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0" y="23935"/>
            <a:ext cx="8955160" cy="1325563"/>
          </a:xfrm>
        </p:spPr>
        <p:txBody>
          <a:bodyPr>
            <a:normAutofit/>
          </a:bodyPr>
          <a:lstStyle/>
          <a:p>
            <a:pPr lvl="0" algn="ctr"/>
            <a:r>
              <a:rPr lang="zh-CN" altLang="en-US" sz="4000" b="1" dirty="0">
                <a:solidFill>
                  <a:srgbClr val="0060FF"/>
                </a:solidFill>
                <a:latin typeface="Microsoft JhengHei" panose="020B0604030504040204" pitchFamily="34" charset="-120"/>
                <a:ea typeface="Microsoft JhengHei" panose="020B0604030504040204" pitchFamily="34" charset="-120"/>
              </a:rPr>
              <a:t>出租车大数据的交互式分析：整体概要</a:t>
            </a:r>
            <a:endParaRPr lang="zh-CN" altLang="en-US" sz="4000" b="1" dirty="0">
              <a:latin typeface="Microsoft JhengHei" panose="020B0604030504040204" pitchFamily="34" charset="-120"/>
              <a:ea typeface="Microsoft JhengHei" panose="020B0604030504040204" pitchFamily="34" charset="-120"/>
            </a:endParaRPr>
          </a:p>
        </p:txBody>
      </p:sp>
      <p:sp>
        <p:nvSpPr>
          <p:cNvPr id="4" name="灯片编号占位符 3"/>
          <p:cNvSpPr>
            <a:spLocks noGrp="1"/>
          </p:cNvSpPr>
          <p:nvPr>
            <p:ph type="sldNum" sz="quarter" idx="12"/>
          </p:nvPr>
        </p:nvSpPr>
        <p:spPr/>
        <p:txBody>
          <a:bodyPr/>
          <a:lstStyle/>
          <a:p>
            <a:fld id="{4E461666-614C-3643-ADC9-2769115EBDBB}" type="slidenum">
              <a:rPr kumimoji="1" lang="zh-CN" altLang="en-US" smtClean="0"/>
              <a:t>4</a:t>
            </a:fld>
            <a:endParaRPr kumimoji="1" lang="zh-CN" altLang="en-US"/>
          </a:p>
        </p:txBody>
      </p:sp>
      <p:pic>
        <p:nvPicPr>
          <p:cNvPr id="6" name="图片 5"/>
          <p:cNvPicPr>
            <a:picLocks noChangeAspect="1"/>
          </p:cNvPicPr>
          <p:nvPr/>
        </p:nvPicPr>
        <p:blipFill>
          <a:blip r:embed="rId3"/>
          <a:stretch>
            <a:fillRect/>
          </a:stretch>
        </p:blipFill>
        <p:spPr>
          <a:xfrm>
            <a:off x="194237" y="1104778"/>
            <a:ext cx="8855343" cy="4890907"/>
          </a:xfrm>
          <a:prstGeom prst="rect">
            <a:avLst/>
          </a:prstGeom>
        </p:spPr>
      </p:pic>
      <p:pic>
        <p:nvPicPr>
          <p:cNvPr id="7" name="图片 6"/>
          <p:cNvPicPr>
            <a:picLocks noChangeAspect="1"/>
          </p:cNvPicPr>
          <p:nvPr/>
        </p:nvPicPr>
        <p:blipFill>
          <a:blip r:embed="rId4"/>
          <a:stretch>
            <a:fillRect/>
          </a:stretch>
        </p:blipFill>
        <p:spPr>
          <a:xfrm>
            <a:off x="2502237" y="1504710"/>
            <a:ext cx="6421301" cy="5034204"/>
          </a:xfrm>
          <a:prstGeom prst="rect">
            <a:avLst/>
          </a:prstGeom>
        </p:spPr>
      </p:pic>
    </p:spTree>
    <p:extLst>
      <p:ext uri="{BB962C8B-B14F-4D97-AF65-F5344CB8AC3E}">
        <p14:creationId xmlns:p14="http://schemas.microsoft.com/office/powerpoint/2010/main" val="258489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7962355" cy="48264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树形索引的外存存储 </a:t>
            </a:r>
            <a:r>
              <a:rPr lang="en-US" altLang="zh-CN" sz="2400" dirty="0">
                <a:solidFill>
                  <a:prstClr val="black"/>
                </a:solidFill>
                <a:latin typeface="Times New Roman" panose="02020603050405020304" pitchFamily="18" charset="0"/>
                <a:ea typeface="黑体" panose="02010609060101010101" pitchFamily="49" charset="-122"/>
              </a:rPr>
              <a:t>(</a:t>
            </a:r>
            <a:r>
              <a:rPr lang="zh-CN" altLang="en-US" sz="2400" dirty="0">
                <a:solidFill>
                  <a:prstClr val="black"/>
                </a:solidFill>
                <a:latin typeface="Times New Roman" panose="02020603050405020304" pitchFamily="18" charset="0"/>
                <a:ea typeface="黑体" panose="02010609060101010101" pitchFamily="49" charset="-122"/>
              </a:rPr>
              <a:t>磁盘块管理器负责</a:t>
            </a:r>
            <a:r>
              <a:rPr lang="en-US" altLang="zh-CN" sz="2400" dirty="0">
                <a:solidFill>
                  <a:prstClr val="black"/>
                </a:solidFill>
                <a:latin typeface="Times New Roman" panose="02020603050405020304" pitchFamily="18" charset="0"/>
                <a:ea typeface="黑体" panose="02010609060101010101" pitchFamily="49" charset="-122"/>
              </a:rPr>
              <a:t>)</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err="1">
                <a:solidFill>
                  <a:srgbClr val="2121FF"/>
                </a:solidFill>
                <a:latin typeface="Times New Roman" panose="02020603050405020304" pitchFamily="18" charset="0"/>
                <a:ea typeface="黑体" panose="02010609060101010101" pitchFamily="49" charset="-122"/>
              </a:rPr>
              <a:t>DiskFile</a:t>
            </a:r>
            <a:r>
              <a:rPr lang="en-US" altLang="zh-CN" sz="2000" dirty="0">
                <a:solidFill>
                  <a:srgbClr val="2121FF"/>
                </a:solidFill>
                <a:latin typeface="Times New Roman" panose="02020603050405020304" pitchFamily="18" charset="0"/>
                <a:ea typeface="黑体" panose="02010609060101010101" pitchFamily="49" charset="-122"/>
              </a:rPr>
              <a:t>:</a:t>
            </a:r>
            <a:r>
              <a:rPr lang="zh-CN" altLang="en-US" sz="2000" dirty="0">
                <a:solidFill>
                  <a:srgbClr val="2121FF"/>
                </a:solidFill>
                <a:latin typeface="Times New Roman" panose="02020603050405020304" pitchFamily="18" charset="0"/>
                <a:ea typeface="黑体" panose="02010609060101010101" pitchFamily="49" charset="-122"/>
              </a:rPr>
              <a:t> 外存文件名字</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索引结构存储在一个文件中，通过相对偏移地址获取节点内容</a:t>
            </a:r>
            <a:endParaRPr lang="en-US" altLang="zh-CN" sz="2000" dirty="0">
              <a:solidFill>
                <a:srgbClr val="2121FF"/>
              </a:solidFill>
              <a:latin typeface="Times New Roman" panose="02020603050405020304" pitchFamily="18" charset="0"/>
              <a:ea typeface="黑体" panose="02010609060101010101" pitchFamily="49" charset="-122"/>
            </a:endParaRPr>
          </a:p>
          <a:p>
            <a:pPr lvl="2" algn="just">
              <a:lnSpc>
                <a:spcPct val="125000"/>
              </a:lnSpc>
              <a:spcBef>
                <a:spcPts val="600"/>
              </a:spcBef>
              <a:defRPr/>
            </a:pPr>
            <a:r>
              <a:rPr lang="en-US" altLang="zh-CN" sz="1600" dirty="0" err="1">
                <a:solidFill>
                  <a:srgbClr val="2121FF"/>
                </a:solidFill>
                <a:latin typeface="Times New Roman" panose="02020603050405020304" pitchFamily="18" charset="0"/>
                <a:ea typeface="黑体" panose="02010609060101010101" pitchFamily="49" charset="-122"/>
              </a:rPr>
              <a:t>DiskFile.seek</a:t>
            </a:r>
            <a:r>
              <a:rPr lang="en-US" altLang="zh-CN" sz="1600" dirty="0">
                <a:solidFill>
                  <a:srgbClr val="2121FF"/>
                </a:solidFill>
                <a:latin typeface="Times New Roman" panose="02020603050405020304" pitchFamily="18" charset="0"/>
                <a:ea typeface="黑体" panose="02010609060101010101" pitchFamily="49" charset="-122"/>
              </a:rPr>
              <a:t>(</a:t>
            </a:r>
            <a:r>
              <a:rPr lang="en-US" altLang="zh-CN" sz="1600" dirty="0" err="1">
                <a:solidFill>
                  <a:srgbClr val="2121FF"/>
                </a:solidFill>
                <a:latin typeface="Times New Roman" panose="02020603050405020304" pitchFamily="18" charset="0"/>
                <a:ea typeface="黑体" panose="02010609060101010101" pitchFamily="49" charset="-122"/>
              </a:rPr>
              <a:t>addr</a:t>
            </a:r>
            <a:r>
              <a:rPr lang="en-US" altLang="zh-CN" sz="1600" dirty="0">
                <a:solidFill>
                  <a:srgbClr val="2121FF"/>
                </a:solidFill>
                <a:latin typeface="Times New Roman" panose="02020603050405020304" pitchFamily="18" charset="0"/>
                <a:ea typeface="黑体" panose="02010609060101010101" pitchFamily="49" charset="-122"/>
              </a:rPr>
              <a:t>);</a:t>
            </a:r>
          </a:p>
          <a:p>
            <a:pPr lvl="2" algn="just">
              <a:lnSpc>
                <a:spcPct val="125000"/>
              </a:lnSpc>
              <a:spcBef>
                <a:spcPts val="600"/>
              </a:spcBef>
              <a:defRPr/>
            </a:pPr>
            <a:r>
              <a:rPr lang="en-US" altLang="zh-CN" sz="1600" dirty="0" err="1">
                <a:solidFill>
                  <a:srgbClr val="2121FF"/>
                </a:solidFill>
                <a:latin typeface="Times New Roman" panose="02020603050405020304" pitchFamily="18" charset="0"/>
                <a:ea typeface="黑体" panose="02010609060101010101" pitchFamily="49" charset="-122"/>
              </a:rPr>
              <a:t>byteArray</a:t>
            </a:r>
            <a:r>
              <a:rPr lang="zh-CN" altLang="en-US" sz="1600" dirty="0">
                <a:solidFill>
                  <a:srgbClr val="2121FF"/>
                </a:solidFill>
                <a:latin typeface="Times New Roman" panose="02020603050405020304" pitchFamily="18" charset="0"/>
                <a:ea typeface="黑体" panose="02010609060101010101" pitchFamily="49" charset="-122"/>
              </a:rPr>
              <a:t> </a:t>
            </a:r>
            <a:r>
              <a:rPr lang="en-US" altLang="zh-CN" sz="1600" dirty="0">
                <a:solidFill>
                  <a:srgbClr val="2121FF"/>
                </a:solidFill>
                <a:latin typeface="Times New Roman" panose="02020603050405020304" pitchFamily="18" charset="0"/>
                <a:ea typeface="黑体" panose="02010609060101010101" pitchFamily="49" charset="-122"/>
              </a:rPr>
              <a:t>=</a:t>
            </a:r>
            <a:r>
              <a:rPr lang="zh-CN" altLang="en-US" sz="1600" dirty="0">
                <a:solidFill>
                  <a:srgbClr val="2121FF"/>
                </a:solidFill>
                <a:latin typeface="Times New Roman" panose="02020603050405020304" pitchFamily="18" charset="0"/>
                <a:ea typeface="黑体" panose="02010609060101010101" pitchFamily="49" charset="-122"/>
              </a:rPr>
              <a:t> </a:t>
            </a:r>
            <a:r>
              <a:rPr lang="en-US" altLang="zh-CN" sz="1600" dirty="0" err="1">
                <a:solidFill>
                  <a:srgbClr val="2121FF"/>
                </a:solidFill>
                <a:latin typeface="Times New Roman" panose="02020603050405020304" pitchFamily="18" charset="0"/>
                <a:ea typeface="黑体" panose="02010609060101010101" pitchFamily="49" charset="-122"/>
              </a:rPr>
              <a:t>DiskFile.read</a:t>
            </a:r>
            <a:r>
              <a:rPr lang="en-US" altLang="zh-CN" sz="1600" dirty="0">
                <a:solidFill>
                  <a:srgbClr val="2121FF"/>
                </a:solidFill>
                <a:latin typeface="Times New Roman" panose="02020603050405020304" pitchFamily="18" charset="0"/>
                <a:ea typeface="黑体" panose="02010609060101010101" pitchFamily="49" charset="-122"/>
              </a:rPr>
              <a:t>(byte[</a:t>
            </a:r>
            <a:r>
              <a:rPr lang="en-US" altLang="zh-CN" sz="1600" dirty="0" err="1">
                <a:solidFill>
                  <a:srgbClr val="2121FF"/>
                </a:solidFill>
                <a:latin typeface="Times New Roman" panose="02020603050405020304" pitchFamily="18" charset="0"/>
                <a:ea typeface="黑体" panose="02010609060101010101" pitchFamily="49" charset="-122"/>
              </a:rPr>
              <a:t>DiskPage</a:t>
            </a:r>
            <a:r>
              <a:rPr lang="en-US" altLang="zh-CN" sz="1600" dirty="0">
                <a:solidFill>
                  <a:srgbClr val="2121FF"/>
                </a:solidFill>
                <a:latin typeface="Times New Roman" panose="02020603050405020304" pitchFamily="18" charset="0"/>
                <a:ea typeface="黑体" panose="02010609060101010101" pitchFamily="49" charset="-122"/>
              </a:rPr>
              <a:t>]);</a:t>
            </a:r>
          </a:p>
          <a:p>
            <a:pPr lvl="2" algn="just">
              <a:lnSpc>
                <a:spcPct val="125000"/>
              </a:lnSpc>
              <a:spcBef>
                <a:spcPts val="600"/>
              </a:spcBef>
              <a:defRPr/>
            </a:pPr>
            <a:r>
              <a:rPr lang="en-US" altLang="zh-CN" sz="1600" dirty="0" err="1">
                <a:solidFill>
                  <a:srgbClr val="2121FF"/>
                </a:solidFill>
                <a:latin typeface="Times New Roman" panose="02020603050405020304" pitchFamily="18" charset="0"/>
                <a:ea typeface="黑体" panose="02010609060101010101" pitchFamily="49" charset="-122"/>
              </a:rPr>
              <a:t>IndexNode</a:t>
            </a:r>
            <a:r>
              <a:rPr lang="zh-CN" altLang="en-US" sz="1600" dirty="0">
                <a:solidFill>
                  <a:srgbClr val="2121FF"/>
                </a:solidFill>
                <a:latin typeface="Times New Roman" panose="02020603050405020304" pitchFamily="18" charset="0"/>
                <a:ea typeface="黑体" panose="02010609060101010101" pitchFamily="49" charset="-122"/>
              </a:rPr>
              <a:t> </a:t>
            </a:r>
            <a:r>
              <a:rPr lang="en-US" altLang="zh-CN" sz="1600" dirty="0">
                <a:solidFill>
                  <a:srgbClr val="2121FF"/>
                </a:solidFill>
                <a:latin typeface="Times New Roman" panose="02020603050405020304" pitchFamily="18" charset="0"/>
                <a:ea typeface="黑体" panose="02010609060101010101" pitchFamily="49" charset="-122"/>
              </a:rPr>
              <a:t>/</a:t>
            </a:r>
            <a:r>
              <a:rPr lang="zh-CN" altLang="en-US" sz="1600" dirty="0">
                <a:solidFill>
                  <a:srgbClr val="2121FF"/>
                </a:solidFill>
                <a:latin typeface="Times New Roman" panose="02020603050405020304" pitchFamily="18" charset="0"/>
                <a:ea typeface="黑体" panose="02010609060101010101" pitchFamily="49" charset="-122"/>
              </a:rPr>
              <a:t> </a:t>
            </a:r>
            <a:r>
              <a:rPr lang="en-US" altLang="zh-CN" sz="1600" dirty="0" err="1">
                <a:solidFill>
                  <a:srgbClr val="2121FF"/>
                </a:solidFill>
                <a:latin typeface="Times New Roman" panose="02020603050405020304" pitchFamily="18" charset="0"/>
                <a:ea typeface="黑体" panose="02010609060101010101" pitchFamily="49" charset="-122"/>
              </a:rPr>
              <a:t>LeafNode.Deserialize</a:t>
            </a:r>
            <a:r>
              <a:rPr lang="en-US" altLang="zh-CN" sz="1600" dirty="0">
                <a:solidFill>
                  <a:srgbClr val="2121FF"/>
                </a:solidFill>
                <a:latin typeface="Times New Roman" panose="02020603050405020304" pitchFamily="18" charset="0"/>
                <a:ea typeface="黑体" panose="02010609060101010101" pitchFamily="49" charset="-122"/>
              </a:rPr>
              <a:t>(</a:t>
            </a:r>
            <a:r>
              <a:rPr lang="en-US" altLang="zh-CN" sz="1600" dirty="0" err="1">
                <a:solidFill>
                  <a:srgbClr val="2121FF"/>
                </a:solidFill>
                <a:latin typeface="Times New Roman" panose="02020603050405020304" pitchFamily="18" charset="0"/>
                <a:ea typeface="黑体" panose="02010609060101010101" pitchFamily="49" charset="-122"/>
              </a:rPr>
              <a:t>byteArray</a:t>
            </a:r>
            <a:r>
              <a:rPr lang="en-US" altLang="zh-CN" sz="1600" dirty="0">
                <a:solidFill>
                  <a:srgbClr val="2121FF"/>
                </a:solidFill>
                <a:latin typeface="Times New Roman" panose="02020603050405020304" pitchFamily="18" charset="0"/>
                <a:ea typeface="黑体" panose="02010609060101010101" pitchFamily="49" charset="-122"/>
              </a:rPr>
              <a:t>);</a:t>
            </a: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页面缓存管理</a:t>
            </a:r>
            <a:endParaRPr lang="en-US" altLang="zh-CN" sz="2000" dirty="0">
              <a:solidFill>
                <a:srgbClr val="2121FF"/>
              </a:solidFill>
              <a:latin typeface="Times New Roman" panose="02020603050405020304" pitchFamily="18" charset="0"/>
              <a:ea typeface="黑体" panose="02010609060101010101" pitchFamily="49" charset="-122"/>
            </a:endParaRPr>
          </a:p>
          <a:p>
            <a:pPr lvl="2" algn="just">
              <a:lnSpc>
                <a:spcPct val="125000"/>
              </a:lnSpc>
              <a:spcBef>
                <a:spcPts val="600"/>
              </a:spcBef>
              <a:defRPr/>
            </a:pPr>
            <a:r>
              <a:rPr lang="zh-CN" altLang="en-US" sz="1800" dirty="0">
                <a:solidFill>
                  <a:srgbClr val="2121FF"/>
                </a:solidFill>
                <a:latin typeface="Times New Roman" panose="02020603050405020304" pitchFamily="18" charset="0"/>
                <a:ea typeface="黑体" panose="02010609060101010101" pitchFamily="49" charset="-122"/>
              </a:rPr>
              <a:t>在内存中缓存近期读入的磁盘页面（树形索引节点）</a:t>
            </a:r>
            <a:endParaRPr lang="en-US" altLang="zh-CN" sz="1800" dirty="0">
              <a:solidFill>
                <a:srgbClr val="2121FF"/>
              </a:solidFill>
              <a:latin typeface="Times New Roman" panose="02020603050405020304" pitchFamily="18" charset="0"/>
              <a:ea typeface="黑体" panose="02010609060101010101" pitchFamily="49" charset="-122"/>
            </a:endParaRPr>
          </a:p>
          <a:p>
            <a:pPr lvl="2" algn="just">
              <a:lnSpc>
                <a:spcPct val="125000"/>
              </a:lnSpc>
              <a:spcBef>
                <a:spcPts val="600"/>
              </a:spcBef>
              <a:defRPr/>
            </a:pPr>
            <a:r>
              <a:rPr lang="zh-CN" altLang="en-US" sz="1800" dirty="0">
                <a:solidFill>
                  <a:srgbClr val="2121FF"/>
                </a:solidFill>
                <a:latin typeface="Times New Roman" panose="02020603050405020304" pitchFamily="18" charset="0"/>
                <a:ea typeface="黑体" panose="02010609060101010101" pitchFamily="49" charset="-122"/>
              </a:rPr>
              <a:t>减少</a:t>
            </a:r>
            <a:r>
              <a:rPr lang="en-US" altLang="zh-CN" sz="1800" dirty="0">
                <a:solidFill>
                  <a:srgbClr val="2121FF"/>
                </a:solidFill>
                <a:latin typeface="Times New Roman" panose="02020603050405020304" pitchFamily="18" charset="0"/>
                <a:ea typeface="黑体" panose="02010609060101010101" pitchFamily="49" charset="-122"/>
              </a:rPr>
              <a:t>I/O</a:t>
            </a:r>
            <a:r>
              <a:rPr lang="zh-CN" altLang="en-US" sz="1800" dirty="0">
                <a:solidFill>
                  <a:srgbClr val="2121FF"/>
                </a:solidFill>
                <a:latin typeface="Times New Roman" panose="02020603050405020304" pitchFamily="18" charset="0"/>
                <a:ea typeface="黑体" panose="02010609060101010101" pitchFamily="49" charset="-122"/>
              </a:rPr>
              <a:t>代价</a:t>
            </a:r>
            <a:endParaRPr lang="en-US" altLang="zh-CN" sz="1800" dirty="0">
              <a:solidFill>
                <a:srgbClr val="2121FF"/>
              </a:solidFill>
              <a:latin typeface="Times New Roman" panose="02020603050405020304" pitchFamily="18" charset="0"/>
              <a:ea typeface="黑体" panose="02010609060101010101" pitchFamily="49" charset="-122"/>
            </a:endParaRPr>
          </a:p>
          <a:p>
            <a:pPr lvl="2" algn="just">
              <a:lnSpc>
                <a:spcPct val="125000"/>
              </a:lnSpc>
              <a:spcBef>
                <a:spcPts val="600"/>
              </a:spcBef>
              <a:defRPr/>
            </a:pPr>
            <a:r>
              <a:rPr lang="zh-CN" altLang="en-US" sz="1800" dirty="0">
                <a:solidFill>
                  <a:srgbClr val="2121FF"/>
                </a:solidFill>
                <a:latin typeface="Times New Roman" panose="02020603050405020304" pitchFamily="18" charset="0"/>
                <a:ea typeface="黑体" panose="02010609060101010101" pitchFamily="49" charset="-122"/>
              </a:rPr>
              <a:t>缓存大小由用户指定</a:t>
            </a:r>
            <a:endParaRPr lang="en-US" altLang="zh-CN" sz="1800" dirty="0">
              <a:solidFill>
                <a:srgbClr val="2121FF"/>
              </a:solidFill>
              <a:latin typeface="Times New Roman" panose="02020603050405020304" pitchFamily="18" charset="0"/>
              <a:ea typeface="黑体" panose="02010609060101010101" pitchFamily="49" charset="-122"/>
            </a:endParaRPr>
          </a:p>
          <a:p>
            <a:pPr lvl="2" algn="just">
              <a:lnSpc>
                <a:spcPct val="125000"/>
              </a:lnSpc>
              <a:spcBef>
                <a:spcPts val="600"/>
              </a:spcBef>
              <a:defRPr/>
            </a:pPr>
            <a:r>
              <a:rPr lang="zh-CN" altLang="en-US" sz="1800" dirty="0">
                <a:solidFill>
                  <a:srgbClr val="2121FF"/>
                </a:solidFill>
                <a:latin typeface="Times New Roman" panose="02020603050405020304" pitchFamily="18" charset="0"/>
                <a:ea typeface="黑体" panose="02010609060101010101" pitchFamily="49" charset="-122"/>
              </a:rPr>
              <a:t>页面缓存状态</a:t>
            </a:r>
            <a:r>
              <a:rPr lang="en-US" altLang="zh-CN" sz="1800" dirty="0">
                <a:solidFill>
                  <a:srgbClr val="2121FF"/>
                </a:solidFill>
                <a:latin typeface="Times New Roman" panose="02020603050405020304" pitchFamily="18" charset="0"/>
                <a:ea typeface="黑体" panose="02010609060101010101" pitchFamily="49" charset="-122"/>
              </a:rPr>
              <a:t>:</a:t>
            </a:r>
            <a:r>
              <a:rPr lang="zh-CN" altLang="en-US" sz="1800" dirty="0">
                <a:solidFill>
                  <a:srgbClr val="2121FF"/>
                </a:solidFill>
                <a:latin typeface="Times New Roman" panose="02020603050405020304" pitchFamily="18" charset="0"/>
                <a:ea typeface="黑体" panose="02010609060101010101" pitchFamily="49" charset="-122"/>
              </a:rPr>
              <a:t> 页面是否</a:t>
            </a:r>
            <a:r>
              <a:rPr lang="en-US" altLang="zh-CN" sz="1800" dirty="0">
                <a:solidFill>
                  <a:srgbClr val="2121FF"/>
                </a:solidFill>
                <a:latin typeface="Times New Roman" panose="02020603050405020304" pitchFamily="18" charset="0"/>
                <a:ea typeface="黑体" panose="02010609060101010101" pitchFamily="49" charset="-122"/>
              </a:rPr>
              <a:t>Dirty</a:t>
            </a:r>
            <a:r>
              <a:rPr lang="zh-CN" altLang="en-US" sz="1800" dirty="0">
                <a:solidFill>
                  <a:srgbClr val="2121FF"/>
                </a:solidFill>
                <a:latin typeface="Times New Roman" panose="02020603050405020304" pitchFamily="18" charset="0"/>
                <a:ea typeface="黑体" panose="02010609060101010101" pitchFamily="49" charset="-122"/>
              </a:rPr>
              <a:t>（有内容修改）</a:t>
            </a:r>
            <a:endParaRPr lang="en-US" altLang="zh-CN" sz="1800" dirty="0">
              <a:solidFill>
                <a:srgbClr val="2121FF"/>
              </a:solidFill>
              <a:latin typeface="Times New Roman" panose="02020603050405020304" pitchFamily="18" charset="0"/>
              <a:ea typeface="黑体" panose="02010609060101010101" pitchFamily="49" charset="-122"/>
            </a:endParaRPr>
          </a:p>
          <a:p>
            <a:pPr lvl="2" algn="just">
              <a:lnSpc>
                <a:spcPct val="125000"/>
              </a:lnSpc>
              <a:spcBef>
                <a:spcPts val="600"/>
              </a:spcBef>
              <a:defRPr/>
            </a:pPr>
            <a:endParaRPr lang="en-US" altLang="zh-CN" sz="1800" dirty="0">
              <a:solidFill>
                <a:srgbClr val="2121FF"/>
              </a:solidFill>
              <a:latin typeface="Times New Roman" panose="02020603050405020304" pitchFamily="18" charset="0"/>
              <a:ea typeface="黑体" panose="02010609060101010101" pitchFamily="49" charset="-122"/>
            </a:endParaRP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4" y="284166"/>
            <a:ext cx="3872967" cy="530225"/>
            <a:chOff x="2251007" y="284389"/>
            <a:chExt cx="2991959"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90"/>
              <a:ext cx="2818794" cy="529761"/>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树树形索引实现要点</a:t>
              </a:r>
            </a:p>
          </p:txBody>
        </p:sp>
        <p:sp>
          <p:nvSpPr>
            <p:cNvPr id="103" name="矩形 102">
              <a:extLst>
                <a:ext uri="{FF2B5EF4-FFF2-40B4-BE49-F238E27FC236}">
                  <a16:creationId xmlns:a16="http://schemas.microsoft.com/office/drawing/2014/main" id="{023F5FD8-E5AF-4013-B776-C3333B220823}"/>
                </a:ext>
              </a:extLst>
            </p:cNvPr>
            <p:cNvSpPr/>
            <p:nvPr/>
          </p:nvSpPr>
          <p:spPr>
            <a:xfrm>
              <a:off x="5128666"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灯片编号占位符 1"/>
          <p:cNvSpPr>
            <a:spLocks noGrp="1"/>
          </p:cNvSpPr>
          <p:nvPr>
            <p:ph type="sldNum" sz="quarter" idx="12"/>
          </p:nvPr>
        </p:nvSpPr>
        <p:spPr/>
        <p:txBody>
          <a:bodyPr/>
          <a:lstStyle/>
          <a:p>
            <a:fld id="{4E461666-614C-3643-ADC9-2769115EBDBB}" type="slidenum">
              <a:rPr kumimoji="1" lang="zh-CN" altLang="en-US" smtClean="0"/>
              <a:t>40</a:t>
            </a:fld>
            <a:endParaRPr kumimoji="1" lang="zh-CN" altLang="en-US"/>
          </a:p>
        </p:txBody>
      </p:sp>
    </p:spTree>
    <p:extLst>
      <p:ext uri="{BB962C8B-B14F-4D97-AF65-F5344CB8AC3E}">
        <p14:creationId xmlns:p14="http://schemas.microsoft.com/office/powerpoint/2010/main" val="374182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2" dur="500"/>
                                        <p:tgtEl>
                                          <p:spTgt spid="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7" dur="500"/>
                                        <p:tgtEl>
                                          <p:spTgt spid="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5">
                                            <p:txEl>
                                              <p:pRg st="3" end="3"/>
                                            </p:txEl>
                                          </p:spTgt>
                                        </p:tgtEl>
                                        <p:attrNameLst>
                                          <p:attrName>style.visibility</p:attrName>
                                        </p:attrNameLst>
                                      </p:cBhvr>
                                      <p:to>
                                        <p:strVal val="visible"/>
                                      </p:to>
                                    </p:set>
                                    <p:animEffect transition="in" filter="randombar(horizontal)">
                                      <p:cBhvr>
                                        <p:cTn id="22" dur="500"/>
                                        <p:tgtEl>
                                          <p:spTgt spid="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5">
                                            <p:txEl>
                                              <p:pRg st="4" end="4"/>
                                            </p:txEl>
                                          </p:spTgt>
                                        </p:tgtEl>
                                        <p:attrNameLst>
                                          <p:attrName>style.visibility</p:attrName>
                                        </p:attrNameLst>
                                      </p:cBhvr>
                                      <p:to>
                                        <p:strVal val="visible"/>
                                      </p:to>
                                    </p:set>
                                    <p:animEffect transition="in" filter="randombar(horizontal)">
                                      <p:cBhvr>
                                        <p:cTn id="27" dur="500"/>
                                        <p:tgtEl>
                                          <p:spTgt spid="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5">
                                            <p:txEl>
                                              <p:pRg st="5" end="5"/>
                                            </p:txEl>
                                          </p:spTgt>
                                        </p:tgtEl>
                                        <p:attrNameLst>
                                          <p:attrName>style.visibility</p:attrName>
                                        </p:attrNameLst>
                                      </p:cBhvr>
                                      <p:to>
                                        <p:strVal val="visible"/>
                                      </p:to>
                                    </p:set>
                                    <p:animEffect transition="in" filter="randombar(horizontal)">
                                      <p:cBhvr>
                                        <p:cTn id="32" dur="500"/>
                                        <p:tgtEl>
                                          <p:spTgt spid="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5">
                                            <p:txEl>
                                              <p:pRg st="6" end="6"/>
                                            </p:txEl>
                                          </p:spTgt>
                                        </p:tgtEl>
                                        <p:attrNameLst>
                                          <p:attrName>style.visibility</p:attrName>
                                        </p:attrNameLst>
                                      </p:cBhvr>
                                      <p:to>
                                        <p:strVal val="visible"/>
                                      </p:to>
                                    </p:set>
                                    <p:animEffect transition="in" filter="randombar(horizontal)">
                                      <p:cBhvr>
                                        <p:cTn id="37" dur="500"/>
                                        <p:tgtEl>
                                          <p:spTgt spid="3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5">
                                            <p:txEl>
                                              <p:pRg st="7" end="7"/>
                                            </p:txEl>
                                          </p:spTgt>
                                        </p:tgtEl>
                                        <p:attrNameLst>
                                          <p:attrName>style.visibility</p:attrName>
                                        </p:attrNameLst>
                                      </p:cBhvr>
                                      <p:to>
                                        <p:strVal val="visible"/>
                                      </p:to>
                                    </p:set>
                                    <p:animEffect transition="in" filter="randombar(horizontal)">
                                      <p:cBhvr>
                                        <p:cTn id="42" dur="500"/>
                                        <p:tgtEl>
                                          <p:spTgt spid="3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5">
                                            <p:txEl>
                                              <p:pRg st="8" end="8"/>
                                            </p:txEl>
                                          </p:spTgt>
                                        </p:tgtEl>
                                        <p:attrNameLst>
                                          <p:attrName>style.visibility</p:attrName>
                                        </p:attrNameLst>
                                      </p:cBhvr>
                                      <p:to>
                                        <p:strVal val="visible"/>
                                      </p:to>
                                    </p:set>
                                    <p:animEffect transition="in" filter="randombar(horizontal)">
                                      <p:cBhvr>
                                        <p:cTn id="47" dur="500"/>
                                        <p:tgtEl>
                                          <p:spTgt spid="3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5">
                                            <p:txEl>
                                              <p:pRg st="9" end="9"/>
                                            </p:txEl>
                                          </p:spTgt>
                                        </p:tgtEl>
                                        <p:attrNameLst>
                                          <p:attrName>style.visibility</p:attrName>
                                        </p:attrNameLst>
                                      </p:cBhvr>
                                      <p:to>
                                        <p:strVal val="visible"/>
                                      </p:to>
                                    </p:set>
                                    <p:animEffect transition="in" filter="randombar(horizontal)">
                                      <p:cBhvr>
                                        <p:cTn id="52" dur="500"/>
                                        <p:tgtEl>
                                          <p:spTgt spid="3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35">
                                            <p:txEl>
                                              <p:pRg st="10" end="10"/>
                                            </p:txEl>
                                          </p:spTgt>
                                        </p:tgtEl>
                                        <p:attrNameLst>
                                          <p:attrName>style.visibility</p:attrName>
                                        </p:attrNameLst>
                                      </p:cBhvr>
                                      <p:to>
                                        <p:strVal val="visible"/>
                                      </p:to>
                                    </p:set>
                                    <p:animEffect transition="in" filter="randombar(horizontal)">
                                      <p:cBhvr>
                                        <p:cTn id="57" dur="500"/>
                                        <p:tgtEl>
                                          <p:spTgt spid="3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7962355" cy="48264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树形索引的代表性开源代码</a:t>
            </a:r>
            <a:endParaRPr lang="en-US" altLang="zh-CN" sz="2000" dirty="0">
              <a:solidFill>
                <a:srgbClr val="2121FF"/>
              </a:solidFill>
              <a:latin typeface="Times New Roman" panose="02020603050405020304" pitchFamily="18" charset="0"/>
              <a:ea typeface="黑体" panose="02010609060101010101" pitchFamily="49" charset="-122"/>
            </a:endParaRPr>
          </a:p>
          <a:p>
            <a:pPr lvl="2" algn="just">
              <a:lnSpc>
                <a:spcPct val="125000"/>
              </a:lnSpc>
              <a:spcBef>
                <a:spcPts val="600"/>
              </a:spcBef>
              <a:defRPr/>
            </a:pPr>
            <a:endParaRPr lang="en-US" altLang="zh-CN" sz="1800" dirty="0">
              <a:solidFill>
                <a:srgbClr val="2121FF"/>
              </a:solidFill>
              <a:latin typeface="Times New Roman" panose="02020603050405020304" pitchFamily="18" charset="0"/>
              <a:ea typeface="黑体" panose="02010609060101010101" pitchFamily="49" charset="-122"/>
            </a:endParaRPr>
          </a:p>
        </p:txBody>
      </p:sp>
      <p:sp>
        <p:nvSpPr>
          <p:cNvPr id="100"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101" name="组合 46">
            <a:extLst>
              <a:ext uri="{FF2B5EF4-FFF2-40B4-BE49-F238E27FC236}">
                <a16:creationId xmlns:a16="http://schemas.microsoft.com/office/drawing/2014/main" id="{74B261AD-DDF7-498E-B26B-BDADE397094D}"/>
              </a:ext>
            </a:extLst>
          </p:cNvPr>
          <p:cNvGrpSpPr>
            <a:grpSpLocks/>
          </p:cNvGrpSpPr>
          <p:nvPr/>
        </p:nvGrpSpPr>
        <p:grpSpPr bwMode="auto">
          <a:xfrm>
            <a:off x="8794" y="284166"/>
            <a:ext cx="3872967" cy="530225"/>
            <a:chOff x="2251007" y="284389"/>
            <a:chExt cx="2991959" cy="529772"/>
          </a:xfrm>
          <a:solidFill>
            <a:srgbClr val="024C89"/>
          </a:solidFill>
        </p:grpSpPr>
        <p:sp>
          <p:nvSpPr>
            <p:cNvPr id="102" name="矩形 101">
              <a:extLst>
                <a:ext uri="{FF2B5EF4-FFF2-40B4-BE49-F238E27FC236}">
                  <a16:creationId xmlns:a16="http://schemas.microsoft.com/office/drawing/2014/main" id="{9F53D249-43E1-456B-9450-05634B25B542}"/>
                </a:ext>
              </a:extLst>
            </p:cNvPr>
            <p:cNvSpPr/>
            <p:nvPr/>
          </p:nvSpPr>
          <p:spPr>
            <a:xfrm>
              <a:off x="2251007" y="284390"/>
              <a:ext cx="2818794" cy="529761"/>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树树形索引实现要点</a:t>
              </a:r>
            </a:p>
          </p:txBody>
        </p:sp>
        <p:sp>
          <p:nvSpPr>
            <p:cNvPr id="103" name="矩形 102">
              <a:extLst>
                <a:ext uri="{FF2B5EF4-FFF2-40B4-BE49-F238E27FC236}">
                  <a16:creationId xmlns:a16="http://schemas.microsoft.com/office/drawing/2014/main" id="{023F5FD8-E5AF-4013-B776-C3333B220823}"/>
                </a:ext>
              </a:extLst>
            </p:cNvPr>
            <p:cNvSpPr/>
            <p:nvPr/>
          </p:nvSpPr>
          <p:spPr>
            <a:xfrm>
              <a:off x="5128666"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3">
            <a:extLst>
              <a:ext uri="{FF2B5EF4-FFF2-40B4-BE49-F238E27FC236}">
                <a16:creationId xmlns:a16="http://schemas.microsoft.com/office/drawing/2014/main" id="{5B565383-8222-C340-8653-8CB747D6E5B9}"/>
              </a:ext>
            </a:extLst>
          </p:cNvPr>
          <p:cNvGrpSpPr/>
          <p:nvPr/>
        </p:nvGrpSpPr>
        <p:grpSpPr>
          <a:xfrm>
            <a:off x="1948471" y="2690338"/>
            <a:ext cx="5228355" cy="1403751"/>
            <a:chOff x="2343855" y="5308078"/>
            <a:chExt cx="1711129" cy="550321"/>
          </a:xfrm>
        </p:grpSpPr>
        <p:sp>
          <p:nvSpPr>
            <p:cNvPr id="2" name="矩形 1">
              <a:extLst>
                <a:ext uri="{FF2B5EF4-FFF2-40B4-BE49-F238E27FC236}">
                  <a16:creationId xmlns:a16="http://schemas.microsoft.com/office/drawing/2014/main" id="{6E4475B6-183B-0245-BEF2-532D5EF6DCB5}"/>
                </a:ext>
              </a:extLst>
            </p:cNvPr>
            <p:cNvSpPr/>
            <p:nvPr/>
          </p:nvSpPr>
          <p:spPr>
            <a:xfrm>
              <a:off x="2343855" y="5308078"/>
              <a:ext cx="1538673" cy="180989"/>
            </a:xfrm>
            <a:prstGeom prst="rect">
              <a:avLst/>
            </a:prstGeom>
          </p:spPr>
          <p:txBody>
            <a:bodyPr wrap="none">
              <a:spAutoFit/>
            </a:bodyPr>
            <a:lstStyle/>
            <a:p>
              <a:r>
                <a:rPr lang="en-US" altLang="zh-CN" sz="2400" dirty="0"/>
                <a:t>JDBM:</a:t>
              </a:r>
              <a:r>
                <a:rPr lang="zh-CN" altLang="en-US" sz="2400" dirty="0"/>
                <a:t> http://jdbm.sourceforge.net/</a:t>
              </a:r>
            </a:p>
          </p:txBody>
        </p:sp>
        <p:sp>
          <p:nvSpPr>
            <p:cNvPr id="3" name="矩形 2">
              <a:extLst>
                <a:ext uri="{FF2B5EF4-FFF2-40B4-BE49-F238E27FC236}">
                  <a16:creationId xmlns:a16="http://schemas.microsoft.com/office/drawing/2014/main" id="{BBF94878-0813-B94D-91E4-B442266AD620}"/>
                </a:ext>
              </a:extLst>
            </p:cNvPr>
            <p:cNvSpPr/>
            <p:nvPr/>
          </p:nvSpPr>
          <p:spPr>
            <a:xfrm>
              <a:off x="2343855" y="5677410"/>
              <a:ext cx="1711129" cy="180989"/>
            </a:xfrm>
            <a:prstGeom prst="rect">
              <a:avLst/>
            </a:prstGeom>
          </p:spPr>
          <p:txBody>
            <a:bodyPr wrap="none">
              <a:spAutoFit/>
            </a:bodyPr>
            <a:lstStyle/>
            <a:p>
              <a:r>
                <a:rPr lang="en-US" altLang="zh-CN" sz="2400" dirty="0" err="1"/>
                <a:t>SpatialIndex</a:t>
              </a:r>
              <a:r>
                <a:rPr lang="en-US" altLang="zh-CN" sz="2400" dirty="0"/>
                <a:t>:</a:t>
              </a:r>
              <a:r>
                <a:rPr lang="zh-CN" altLang="en-US" sz="2400" dirty="0"/>
                <a:t> https://libspatialindex.org/</a:t>
              </a:r>
            </a:p>
          </p:txBody>
        </p:sp>
      </p:grpSp>
      <p:sp>
        <p:nvSpPr>
          <p:cNvPr id="5" name="灯片编号占位符 4"/>
          <p:cNvSpPr>
            <a:spLocks noGrp="1"/>
          </p:cNvSpPr>
          <p:nvPr>
            <p:ph type="sldNum" sz="quarter" idx="12"/>
          </p:nvPr>
        </p:nvSpPr>
        <p:spPr/>
        <p:txBody>
          <a:bodyPr/>
          <a:lstStyle/>
          <a:p>
            <a:fld id="{4E461666-614C-3643-ADC9-2769115EBDBB}" type="slidenum">
              <a:rPr kumimoji="1" lang="zh-CN" altLang="en-US" smtClean="0"/>
              <a:t>41</a:t>
            </a:fld>
            <a:endParaRPr kumimoji="1" lang="zh-CN" altLang="en-US"/>
          </a:p>
        </p:txBody>
      </p:sp>
    </p:spTree>
    <p:extLst>
      <p:ext uri="{BB962C8B-B14F-4D97-AF65-F5344CB8AC3E}">
        <p14:creationId xmlns:p14="http://schemas.microsoft.com/office/powerpoint/2010/main" val="701198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6">
            <a:extLst>
              <a:ext uri="{FF2B5EF4-FFF2-40B4-BE49-F238E27FC236}">
                <a16:creationId xmlns:a16="http://schemas.microsoft.com/office/drawing/2014/main" id="{F631AB4F-940E-4702-98F8-5AB86B9288E2}"/>
              </a:ext>
            </a:extLst>
          </p:cNvPr>
          <p:cNvGrpSpPr>
            <a:grpSpLocks/>
          </p:cNvGrpSpPr>
          <p:nvPr/>
        </p:nvGrpSpPr>
        <p:grpSpPr bwMode="auto">
          <a:xfrm>
            <a:off x="2" y="284166"/>
            <a:ext cx="1692275" cy="530225"/>
            <a:chOff x="0" y="284389"/>
            <a:chExt cx="1692275" cy="529772"/>
          </a:xfrm>
          <a:solidFill>
            <a:srgbClr val="024C89"/>
          </a:solidFill>
        </p:grpSpPr>
        <p:sp>
          <p:nvSpPr>
            <p:cNvPr id="17" name="矩形 16">
              <a:extLst>
                <a:ext uri="{FF2B5EF4-FFF2-40B4-BE49-F238E27FC236}">
                  <a16:creationId xmlns:a16="http://schemas.microsoft.com/office/drawing/2014/main" id="{517C86D8-FA59-4C31-87B7-16A4C981A38E}"/>
                </a:ext>
              </a:extLst>
            </p:cNvPr>
            <p:cNvSpPr/>
            <p:nvPr/>
          </p:nvSpPr>
          <p:spPr>
            <a:xfrm>
              <a:off x="0" y="284389"/>
              <a:ext cx="1511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Times New Roman" panose="02020603050405020304" pitchFamily="18" charset="0"/>
                  <a:ea typeface="黑体" panose="02010609060101010101" pitchFamily="49" charset="-122"/>
                  <a:sym typeface="Arial" panose="020B0604020202020204" pitchFamily="34" charset="0"/>
                </a:rPr>
                <a:t>目录</a:t>
              </a:r>
            </a:p>
          </p:txBody>
        </p:sp>
        <p:sp>
          <p:nvSpPr>
            <p:cNvPr id="18" name="矩形 17">
              <a:extLst>
                <a:ext uri="{FF2B5EF4-FFF2-40B4-BE49-F238E27FC236}">
                  <a16:creationId xmlns:a16="http://schemas.microsoft.com/office/drawing/2014/main" id="{DA251AC0-83B9-4E05-8AB7-C32D4AAB4B79}"/>
                </a:ext>
              </a:extLst>
            </p:cNvPr>
            <p:cNvSpPr/>
            <p:nvPr/>
          </p:nvSpPr>
          <p:spPr>
            <a:xfrm>
              <a:off x="1577975"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Times New Roman" panose="02020603050405020304" pitchFamily="18" charset="0"/>
                <a:ea typeface="黑体" panose="02010609060101010101" pitchFamily="49" charset="-122"/>
                <a:sym typeface="Arial" panose="020B0604020202020204" pitchFamily="34" charset="0"/>
              </a:endParaRPr>
            </a:p>
          </p:txBody>
        </p:sp>
      </p:grpSp>
      <p:sp>
        <p:nvSpPr>
          <p:cNvPr id="3" name="文本框 2">
            <a:extLst>
              <a:ext uri="{FF2B5EF4-FFF2-40B4-BE49-F238E27FC236}">
                <a16:creationId xmlns:a16="http://schemas.microsoft.com/office/drawing/2014/main" id="{0A7B9447-7062-E940-9E21-D840486450E8}"/>
              </a:ext>
            </a:extLst>
          </p:cNvPr>
          <p:cNvSpPr txBox="1"/>
          <p:nvPr/>
        </p:nvSpPr>
        <p:spPr>
          <a:xfrm>
            <a:off x="2057400" y="2362202"/>
            <a:ext cx="5029200" cy="1877437"/>
          </a:xfrm>
          <a:prstGeom prst="rect">
            <a:avLst/>
          </a:prstGeom>
          <a:noFill/>
        </p:spPr>
        <p:txBody>
          <a:bodyPr wrap="square" rtlCol="0">
            <a:spAutoFit/>
          </a:bodyPr>
          <a:lstStyle/>
          <a:p>
            <a:pPr algn="ctr">
              <a:spcBef>
                <a:spcPts val="1200"/>
              </a:spcBef>
            </a:pPr>
            <a:r>
              <a:rPr kumimoji="1" lang="en-US" altLang="zh-CN" sz="3200" dirty="0">
                <a:solidFill>
                  <a:schemeClr val="bg1">
                    <a:lumMod val="75000"/>
                  </a:schemeClr>
                </a:solidFill>
              </a:rPr>
              <a:t>MRA</a:t>
            </a:r>
            <a:r>
              <a:rPr kumimoji="1" lang="zh-CN" altLang="en-US" sz="3200" dirty="0">
                <a:solidFill>
                  <a:schemeClr val="bg1">
                    <a:lumMod val="75000"/>
                  </a:schemeClr>
                </a:solidFill>
              </a:rPr>
              <a:t>树</a:t>
            </a:r>
            <a:r>
              <a:rPr kumimoji="1" lang="en-US" altLang="zh-CN" sz="3200" dirty="0">
                <a:solidFill>
                  <a:schemeClr val="bg1">
                    <a:lumMod val="75000"/>
                  </a:schemeClr>
                </a:solidFill>
              </a:rPr>
              <a:t>:</a:t>
            </a:r>
            <a:r>
              <a:rPr kumimoji="1" lang="zh-CN" altLang="en-US" sz="3200" dirty="0">
                <a:solidFill>
                  <a:schemeClr val="bg1">
                    <a:lumMod val="75000"/>
                  </a:schemeClr>
                </a:solidFill>
              </a:rPr>
              <a:t> 空间聚集索引</a:t>
            </a:r>
            <a:endParaRPr kumimoji="1" lang="en-US" altLang="zh-CN" sz="3200" dirty="0">
              <a:solidFill>
                <a:schemeClr val="bg1">
                  <a:lumMod val="75000"/>
                </a:schemeClr>
              </a:solidFill>
            </a:endParaRPr>
          </a:p>
          <a:p>
            <a:pPr algn="ctr">
              <a:spcBef>
                <a:spcPts val="1200"/>
              </a:spcBef>
            </a:pPr>
            <a:r>
              <a:rPr kumimoji="1" lang="zh-CN" altLang="en-US" sz="3200" dirty="0">
                <a:solidFill>
                  <a:schemeClr val="bg1">
                    <a:lumMod val="75000"/>
                  </a:schemeClr>
                </a:solidFill>
              </a:rPr>
              <a:t>树形索引</a:t>
            </a:r>
            <a:endParaRPr kumimoji="1" lang="en-US" altLang="zh-CN" sz="3200" dirty="0">
              <a:solidFill>
                <a:schemeClr val="bg1">
                  <a:lumMod val="75000"/>
                </a:schemeClr>
              </a:solidFill>
            </a:endParaRPr>
          </a:p>
          <a:p>
            <a:pPr algn="ctr">
              <a:spcBef>
                <a:spcPts val="1200"/>
              </a:spcBef>
            </a:pPr>
            <a:r>
              <a:rPr kumimoji="1" lang="zh-CN" altLang="en-US" sz="3200" dirty="0"/>
              <a:t>分布式索引</a:t>
            </a:r>
            <a:endParaRPr kumimoji="1" lang="zh-CN" altLang="en-US" dirty="0"/>
          </a:p>
        </p:txBody>
      </p:sp>
    </p:spTree>
    <p:extLst>
      <p:ext uri="{BB962C8B-B14F-4D97-AF65-F5344CB8AC3E}">
        <p14:creationId xmlns:p14="http://schemas.microsoft.com/office/powerpoint/2010/main" val="313567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6"/>
            <a:ext cx="7905751" cy="282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大数据分析查询中的数据定位问题</a:t>
            </a:r>
            <a:endParaRPr lang="en-US" altLang="zh-CN" sz="2400" dirty="0">
              <a:solidFill>
                <a:prstClr val="black"/>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大数据分析平台大多基于无共享集群</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数据文件按</a:t>
            </a:r>
            <a:r>
              <a:rPr lang="zh-CN" altLang="en-US" sz="2000" dirty="0">
                <a:solidFill>
                  <a:srgbClr val="FF0000"/>
                </a:solidFill>
                <a:latin typeface="Times New Roman" panose="02020603050405020304" pitchFamily="18" charset="0"/>
                <a:ea typeface="黑体" panose="02010609060101010101" pitchFamily="49" charset="-122"/>
              </a:rPr>
              <a:t>主键</a:t>
            </a:r>
            <a:r>
              <a:rPr lang="en-US" altLang="zh-CN" sz="2000" dirty="0">
                <a:solidFill>
                  <a:srgbClr val="FF0000"/>
                </a:solidFill>
                <a:latin typeface="Times New Roman" panose="02020603050405020304" pitchFamily="18" charset="0"/>
                <a:ea typeface="黑体" panose="02010609060101010101" pitchFamily="49" charset="-122"/>
              </a:rPr>
              <a:t>(Primary Key)</a:t>
            </a:r>
            <a:r>
              <a:rPr lang="zh-CN" altLang="en-US" sz="2000" dirty="0">
                <a:solidFill>
                  <a:srgbClr val="2121FF"/>
                </a:solidFill>
                <a:latin typeface="Times New Roman" panose="02020603050405020304" pitchFamily="18" charset="0"/>
                <a:ea typeface="黑体" panose="02010609060101010101" pitchFamily="49" charset="-122"/>
              </a:rPr>
              <a:t>划分成块，分布在计算节点中</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如何快速定位分析查询所需的数据？</a:t>
            </a:r>
            <a:endParaRPr lang="en-US" altLang="zh-CN" sz="1600" dirty="0">
              <a:solidFill>
                <a:srgbClr val="2121FF"/>
              </a:solidFill>
              <a:latin typeface="Times New Roman" panose="02020603050405020304" pitchFamily="18" charset="0"/>
              <a:ea typeface="黑体" panose="02010609060101010101" pitchFamily="49" charset="-122"/>
            </a:endParaRPr>
          </a:p>
        </p:txBody>
      </p:sp>
      <p:sp>
        <p:nvSpPr>
          <p:cNvPr id="47"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48"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49" name="矩形 48">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大数据定位</a:t>
              </a:r>
            </a:p>
          </p:txBody>
        </p:sp>
        <p:sp>
          <p:nvSpPr>
            <p:cNvPr id="50" name="矩形 49">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灯片编号占位符 1"/>
          <p:cNvSpPr>
            <a:spLocks noGrp="1"/>
          </p:cNvSpPr>
          <p:nvPr>
            <p:ph type="sldNum" sz="quarter" idx="12"/>
          </p:nvPr>
        </p:nvSpPr>
        <p:spPr/>
        <p:txBody>
          <a:bodyPr/>
          <a:lstStyle/>
          <a:p>
            <a:fld id="{4E461666-614C-3643-ADC9-2769115EBDBB}" type="slidenum">
              <a:rPr kumimoji="1" lang="zh-CN" altLang="en-US" smtClean="0"/>
              <a:t>43</a:t>
            </a:fld>
            <a:endParaRPr kumimoji="1" lang="zh-CN" altLang="en-US"/>
          </a:p>
        </p:txBody>
      </p:sp>
    </p:spTree>
    <p:extLst>
      <p:ext uri="{BB962C8B-B14F-4D97-AF65-F5344CB8AC3E}">
        <p14:creationId xmlns:p14="http://schemas.microsoft.com/office/powerpoint/2010/main" val="124179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7"/>
            <a:ext cx="5924549" cy="20928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en-US" altLang="zh-CN" sz="2400" dirty="0">
                <a:solidFill>
                  <a:prstClr val="black"/>
                </a:solidFill>
                <a:latin typeface="Times New Roman" panose="02020603050405020304" pitchFamily="18" charset="0"/>
                <a:ea typeface="黑体" panose="02010609060101010101" pitchFamily="49" charset="-122"/>
              </a:rPr>
              <a:t>MapReduce/Hadoop</a:t>
            </a:r>
            <a:r>
              <a:rPr lang="zh-CN" altLang="en-US" sz="2400" dirty="0">
                <a:solidFill>
                  <a:prstClr val="black"/>
                </a:solidFill>
                <a:latin typeface="Times New Roman" panose="02020603050405020304" pitchFamily="18" charset="0"/>
                <a:ea typeface="黑体" panose="02010609060101010101" pitchFamily="49" charset="-122"/>
              </a:rPr>
              <a:t>数据定位</a:t>
            </a:r>
            <a:endParaRPr lang="en-US" altLang="zh-CN" sz="2400" dirty="0">
              <a:solidFill>
                <a:prstClr val="black"/>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MapReduce/Hadoop</a:t>
            </a:r>
            <a:r>
              <a:rPr lang="zh-CN" altLang="en-US" sz="2000" dirty="0">
                <a:solidFill>
                  <a:srgbClr val="2121FF"/>
                </a:solidFill>
                <a:latin typeface="Times New Roman" panose="02020603050405020304" pitchFamily="18" charset="0"/>
                <a:ea typeface="黑体" panose="02010609060101010101" pitchFamily="49" charset="-122"/>
              </a:rPr>
              <a:t>使用集中式的</a:t>
            </a:r>
            <a:r>
              <a:rPr lang="en-US" altLang="zh-CN" sz="2000" dirty="0" err="1">
                <a:solidFill>
                  <a:srgbClr val="2121FF"/>
                </a:solidFill>
                <a:latin typeface="Times New Roman" panose="02020603050405020304" pitchFamily="18" charset="0"/>
                <a:ea typeface="黑体" panose="02010609060101010101" pitchFamily="49" charset="-122"/>
              </a:rPr>
              <a:t>NameNode</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所需数据由</a:t>
            </a:r>
            <a:r>
              <a:rPr lang="en-US" altLang="zh-CN" sz="2000" dirty="0" err="1">
                <a:solidFill>
                  <a:srgbClr val="2121FF"/>
                </a:solidFill>
                <a:latin typeface="Times New Roman" panose="02020603050405020304" pitchFamily="18" charset="0"/>
                <a:ea typeface="黑体" panose="02010609060101010101" pitchFamily="49" charset="-122"/>
              </a:rPr>
              <a:t>NameNode</a:t>
            </a:r>
            <a:r>
              <a:rPr lang="zh-CN" altLang="en-US" sz="2000" dirty="0">
                <a:solidFill>
                  <a:srgbClr val="2121FF"/>
                </a:solidFill>
                <a:latin typeface="Times New Roman" panose="02020603050405020304" pitchFamily="18" charset="0"/>
                <a:ea typeface="黑体" panose="02010609060101010101" pitchFamily="49" charset="-122"/>
              </a:rPr>
              <a:t>定位</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以文件为目标，计算节点中没有索引</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定位效率低，适用于长时间的计算任务</a:t>
            </a:r>
            <a:endParaRPr lang="en-US" altLang="zh-CN" sz="2000" dirty="0">
              <a:solidFill>
                <a:srgbClr val="2121FF"/>
              </a:solidFill>
              <a:latin typeface="Times New Roman" panose="02020603050405020304" pitchFamily="18" charset="0"/>
              <a:ea typeface="黑体" panose="02010609060101010101" pitchFamily="49" charset="-122"/>
            </a:endParaRPr>
          </a:p>
        </p:txBody>
      </p:sp>
      <p:sp>
        <p:nvSpPr>
          <p:cNvPr id="47"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48"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49" name="矩形 48">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大数据定位</a:t>
              </a:r>
            </a:p>
          </p:txBody>
        </p:sp>
        <p:sp>
          <p:nvSpPr>
            <p:cNvPr id="50" name="矩形 49">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519" y="4008961"/>
            <a:ext cx="2489200" cy="2489200"/>
          </a:xfrm>
          <a:prstGeom prst="rect">
            <a:avLst/>
          </a:prstGeom>
        </p:spPr>
      </p:pic>
      <p:grpSp>
        <p:nvGrpSpPr>
          <p:cNvPr id="5" name="组合 4"/>
          <p:cNvGrpSpPr/>
          <p:nvPr/>
        </p:nvGrpSpPr>
        <p:grpSpPr>
          <a:xfrm>
            <a:off x="3906982" y="4275845"/>
            <a:ext cx="4430735" cy="1955431"/>
            <a:chOff x="3906982" y="4275845"/>
            <a:chExt cx="4430735" cy="1955431"/>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6982" y="4275845"/>
              <a:ext cx="4430735" cy="1955431"/>
            </a:xfrm>
            <a:prstGeom prst="rect">
              <a:avLst/>
            </a:prstGeom>
          </p:spPr>
        </p:pic>
        <p:sp>
          <p:nvSpPr>
            <p:cNvPr id="3" name="矩形 2"/>
            <p:cNvSpPr/>
            <p:nvPr/>
          </p:nvSpPr>
          <p:spPr>
            <a:xfrm>
              <a:off x="5503025" y="4372493"/>
              <a:ext cx="1546168" cy="7897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灯片编号占位符 5"/>
          <p:cNvSpPr>
            <a:spLocks noGrp="1"/>
          </p:cNvSpPr>
          <p:nvPr>
            <p:ph type="sldNum" sz="quarter" idx="12"/>
          </p:nvPr>
        </p:nvSpPr>
        <p:spPr/>
        <p:txBody>
          <a:bodyPr/>
          <a:lstStyle/>
          <a:p>
            <a:fld id="{4E461666-614C-3643-ADC9-2769115EBDBB}" type="slidenum">
              <a:rPr kumimoji="1" lang="zh-CN" altLang="en-US" smtClean="0"/>
              <a:t>44</a:t>
            </a:fld>
            <a:endParaRPr kumimoji="1" lang="zh-CN" altLang="en-US"/>
          </a:p>
        </p:txBody>
      </p:sp>
    </p:spTree>
    <p:extLst>
      <p:ext uri="{BB962C8B-B14F-4D97-AF65-F5344CB8AC3E}">
        <p14:creationId xmlns:p14="http://schemas.microsoft.com/office/powerpoint/2010/main" val="400424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animEffect transition="in" filter="fade">
                                      <p:cBhvr>
                                        <p:cTn id="7" dur="500"/>
                                        <p:tgtEl>
                                          <p:spTgt spid="35">
                                            <p:txEl>
                                              <p:pRg st="1" end="1"/>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xEl>
                                              <p:pRg st="2" end="2"/>
                                            </p:txEl>
                                          </p:spTgt>
                                        </p:tgtEl>
                                        <p:attrNameLst>
                                          <p:attrName>style.visibility</p:attrName>
                                        </p:attrNameLst>
                                      </p:cBhvr>
                                      <p:to>
                                        <p:strVal val="visible"/>
                                      </p:to>
                                    </p:set>
                                    <p:animEffect transition="in" filter="fade">
                                      <p:cBhvr>
                                        <p:cTn id="22" dur="500"/>
                                        <p:tgtEl>
                                          <p:spTgt spid="3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xEl>
                                              <p:pRg st="3" end="3"/>
                                            </p:txEl>
                                          </p:spTgt>
                                        </p:tgtEl>
                                        <p:attrNameLst>
                                          <p:attrName>style.visibility</p:attrName>
                                        </p:attrNameLst>
                                      </p:cBhvr>
                                      <p:to>
                                        <p:strVal val="visible"/>
                                      </p:to>
                                    </p:set>
                                    <p:animEffect transition="in" filter="fade">
                                      <p:cBhvr>
                                        <p:cTn id="27" dur="500"/>
                                        <p:tgtEl>
                                          <p:spTgt spid="3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xEl>
                                              <p:pRg st="4" end="4"/>
                                            </p:txEl>
                                          </p:spTgt>
                                        </p:tgtEl>
                                        <p:attrNameLst>
                                          <p:attrName>style.visibility</p:attrName>
                                        </p:attrNameLst>
                                      </p:cBhvr>
                                      <p:to>
                                        <p:strVal val="visible"/>
                                      </p:to>
                                    </p:set>
                                    <p:animEffect transition="in" filter="fade">
                                      <p:cBhvr>
                                        <p:cTn id="32" dur="50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7"/>
            <a:ext cx="5924549" cy="20928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使用本地索引的数据定位</a:t>
            </a:r>
            <a:endParaRPr lang="en-US" altLang="zh-CN" sz="2400" dirty="0">
              <a:solidFill>
                <a:prstClr val="black"/>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每个计算节点构建本地索引</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查询服务器广播查询到所有计算节点</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计算节点本地处理查询</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所有本地查询结果在查询服务器中整合</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endParaRPr lang="en-US" altLang="zh-CN" sz="1600" dirty="0">
              <a:solidFill>
                <a:srgbClr val="2121FF"/>
              </a:solidFill>
              <a:latin typeface="Times New Roman" panose="02020603050405020304" pitchFamily="18" charset="0"/>
              <a:ea typeface="黑体" panose="02010609060101010101" pitchFamily="49" charset="-122"/>
            </a:endParaRPr>
          </a:p>
        </p:txBody>
      </p:sp>
      <p:sp>
        <p:nvSpPr>
          <p:cNvPr id="47"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48"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49" name="矩形 48">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大数据定位</a:t>
              </a:r>
            </a:p>
          </p:txBody>
        </p:sp>
        <p:sp>
          <p:nvSpPr>
            <p:cNvPr id="50" name="矩形 49">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Rectangle 5"/>
          <p:cNvSpPr/>
          <p:nvPr/>
        </p:nvSpPr>
        <p:spPr>
          <a:xfrm>
            <a:off x="1077316" y="4981966"/>
            <a:ext cx="1264514" cy="167312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11" name="Oval 6"/>
          <p:cNvSpPr/>
          <p:nvPr/>
        </p:nvSpPr>
        <p:spPr>
          <a:xfrm>
            <a:off x="1293340" y="5559089"/>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12" name="Oval 8"/>
          <p:cNvSpPr/>
          <p:nvPr/>
        </p:nvSpPr>
        <p:spPr>
          <a:xfrm>
            <a:off x="1509364" y="5558031"/>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13" name="Oval 9"/>
          <p:cNvSpPr/>
          <p:nvPr/>
        </p:nvSpPr>
        <p:spPr>
          <a:xfrm>
            <a:off x="1725388" y="5559089"/>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14" name="Oval 10"/>
          <p:cNvSpPr/>
          <p:nvPr/>
        </p:nvSpPr>
        <p:spPr>
          <a:xfrm>
            <a:off x="1941412" y="5558031"/>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15" name="Oval 11"/>
          <p:cNvSpPr/>
          <p:nvPr/>
        </p:nvSpPr>
        <p:spPr>
          <a:xfrm>
            <a:off x="1405607" y="5343065"/>
            <a:ext cx="144016" cy="144016"/>
          </a:xfrm>
          <a:prstGeom prst="ellipse">
            <a:avLst/>
          </a:prstGeom>
          <a:solidFill>
            <a:srgbClr val="FFC00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16" name="Oval 12"/>
          <p:cNvSpPr/>
          <p:nvPr/>
        </p:nvSpPr>
        <p:spPr>
          <a:xfrm>
            <a:off x="1829147" y="5342007"/>
            <a:ext cx="144016" cy="144016"/>
          </a:xfrm>
          <a:prstGeom prst="ellipse">
            <a:avLst/>
          </a:prstGeom>
          <a:solidFill>
            <a:srgbClr val="FFC00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17" name="Oval 13"/>
          <p:cNvSpPr/>
          <p:nvPr/>
        </p:nvSpPr>
        <p:spPr>
          <a:xfrm>
            <a:off x="1615280" y="5127041"/>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cxnSp>
        <p:nvCxnSpPr>
          <p:cNvPr id="18" name="Straight Connector 14"/>
          <p:cNvCxnSpPr>
            <a:stCxn id="17" idx="3"/>
            <a:endCxn id="15" idx="0"/>
          </p:cNvCxnSpPr>
          <p:nvPr/>
        </p:nvCxnSpPr>
        <p:spPr>
          <a:xfrm flipH="1">
            <a:off x="1477617" y="5249969"/>
            <a:ext cx="158757"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6"/>
          <p:cNvCxnSpPr>
            <a:stCxn id="17" idx="5"/>
            <a:endCxn id="16" idx="0"/>
          </p:cNvCxnSpPr>
          <p:nvPr/>
        </p:nvCxnSpPr>
        <p:spPr>
          <a:xfrm>
            <a:off x="1738208" y="5249970"/>
            <a:ext cx="162949" cy="9204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8"/>
          <p:cNvCxnSpPr>
            <a:stCxn id="15" idx="3"/>
            <a:endCxn id="11" idx="0"/>
          </p:cNvCxnSpPr>
          <p:nvPr/>
        </p:nvCxnSpPr>
        <p:spPr>
          <a:xfrm flipH="1">
            <a:off x="1365351" y="5465993"/>
            <a:ext cx="61349"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5" idx="5"/>
            <a:endCxn id="12" idx="0"/>
          </p:cNvCxnSpPr>
          <p:nvPr/>
        </p:nvCxnSpPr>
        <p:spPr>
          <a:xfrm>
            <a:off x="1528534" y="5465994"/>
            <a:ext cx="52841" cy="9204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2"/>
          <p:cNvCxnSpPr>
            <a:stCxn id="16" idx="3"/>
            <a:endCxn id="13" idx="0"/>
          </p:cNvCxnSpPr>
          <p:nvPr/>
        </p:nvCxnSpPr>
        <p:spPr>
          <a:xfrm flipH="1">
            <a:off x="1797399" y="5464935"/>
            <a:ext cx="52841" cy="9415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4"/>
          <p:cNvCxnSpPr>
            <a:stCxn id="16" idx="5"/>
            <a:endCxn id="14" idx="0"/>
          </p:cNvCxnSpPr>
          <p:nvPr/>
        </p:nvCxnSpPr>
        <p:spPr>
          <a:xfrm>
            <a:off x="1952073" y="5464934"/>
            <a:ext cx="61349"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Flowchart: Magnetic Disk 125"/>
          <p:cNvSpPr/>
          <p:nvPr/>
        </p:nvSpPr>
        <p:spPr>
          <a:xfrm>
            <a:off x="1191659" y="6053620"/>
            <a:ext cx="1008112" cy="5040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25" name="Rectangle 127"/>
          <p:cNvSpPr/>
          <p:nvPr/>
        </p:nvSpPr>
        <p:spPr>
          <a:xfrm>
            <a:off x="2742127" y="4981966"/>
            <a:ext cx="1224136" cy="167312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26" name="Oval 128"/>
          <p:cNvSpPr/>
          <p:nvPr/>
        </p:nvSpPr>
        <p:spPr>
          <a:xfrm>
            <a:off x="2958151" y="5559089"/>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27" name="Oval 129"/>
          <p:cNvSpPr/>
          <p:nvPr/>
        </p:nvSpPr>
        <p:spPr>
          <a:xfrm>
            <a:off x="3174175" y="5558031"/>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28" name="Oval 130"/>
          <p:cNvSpPr/>
          <p:nvPr/>
        </p:nvSpPr>
        <p:spPr>
          <a:xfrm>
            <a:off x="3390199" y="5559089"/>
            <a:ext cx="144016" cy="144016"/>
          </a:xfrm>
          <a:prstGeom prst="ellipse">
            <a:avLst/>
          </a:prstGeom>
          <a:solidFill>
            <a:srgbClr val="FF000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29" name="Oval 131"/>
          <p:cNvSpPr/>
          <p:nvPr/>
        </p:nvSpPr>
        <p:spPr>
          <a:xfrm>
            <a:off x="3606223" y="5558031"/>
            <a:ext cx="144016" cy="144016"/>
          </a:xfrm>
          <a:prstGeom prst="ellipse">
            <a:avLst/>
          </a:prstGeom>
          <a:solidFill>
            <a:srgbClr val="FF000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30" name="Oval 132"/>
          <p:cNvSpPr/>
          <p:nvPr/>
        </p:nvSpPr>
        <p:spPr>
          <a:xfrm>
            <a:off x="3070416" y="5343065"/>
            <a:ext cx="144016" cy="144016"/>
          </a:xfrm>
          <a:prstGeom prst="ellipse">
            <a:avLst/>
          </a:prstGeom>
          <a:solidFill>
            <a:srgbClr val="FF000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31" name="Oval 133"/>
          <p:cNvSpPr/>
          <p:nvPr/>
        </p:nvSpPr>
        <p:spPr>
          <a:xfrm>
            <a:off x="3493956" y="5342007"/>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32" name="Oval 134"/>
          <p:cNvSpPr/>
          <p:nvPr/>
        </p:nvSpPr>
        <p:spPr>
          <a:xfrm>
            <a:off x="3280091" y="5127041"/>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cxnSp>
        <p:nvCxnSpPr>
          <p:cNvPr id="33" name="Straight Connector 135"/>
          <p:cNvCxnSpPr>
            <a:stCxn id="32" idx="3"/>
            <a:endCxn id="30" idx="0"/>
          </p:cNvCxnSpPr>
          <p:nvPr/>
        </p:nvCxnSpPr>
        <p:spPr>
          <a:xfrm flipH="1">
            <a:off x="3142427" y="5249969"/>
            <a:ext cx="158757"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136"/>
          <p:cNvCxnSpPr>
            <a:stCxn id="32" idx="5"/>
            <a:endCxn id="31" idx="0"/>
          </p:cNvCxnSpPr>
          <p:nvPr/>
        </p:nvCxnSpPr>
        <p:spPr>
          <a:xfrm>
            <a:off x="3403017" y="5249970"/>
            <a:ext cx="162949" cy="9204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137"/>
          <p:cNvCxnSpPr>
            <a:stCxn id="30" idx="3"/>
            <a:endCxn id="26" idx="0"/>
          </p:cNvCxnSpPr>
          <p:nvPr/>
        </p:nvCxnSpPr>
        <p:spPr>
          <a:xfrm flipH="1">
            <a:off x="3030161" y="5465993"/>
            <a:ext cx="61349"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138"/>
          <p:cNvCxnSpPr>
            <a:stCxn id="30" idx="5"/>
            <a:endCxn id="27" idx="0"/>
          </p:cNvCxnSpPr>
          <p:nvPr/>
        </p:nvCxnSpPr>
        <p:spPr>
          <a:xfrm>
            <a:off x="3193345" y="5465994"/>
            <a:ext cx="52841" cy="9204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139"/>
          <p:cNvCxnSpPr>
            <a:stCxn id="31" idx="3"/>
            <a:endCxn id="28" idx="0"/>
          </p:cNvCxnSpPr>
          <p:nvPr/>
        </p:nvCxnSpPr>
        <p:spPr>
          <a:xfrm flipH="1">
            <a:off x="3462210" y="5464935"/>
            <a:ext cx="52841" cy="9415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140"/>
          <p:cNvCxnSpPr>
            <a:stCxn id="31" idx="5"/>
            <a:endCxn id="29" idx="0"/>
          </p:cNvCxnSpPr>
          <p:nvPr/>
        </p:nvCxnSpPr>
        <p:spPr>
          <a:xfrm>
            <a:off x="3616884" y="5464934"/>
            <a:ext cx="61349"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40" name="Flowchart: Magnetic Disk 142"/>
          <p:cNvSpPr/>
          <p:nvPr/>
        </p:nvSpPr>
        <p:spPr>
          <a:xfrm>
            <a:off x="2856469" y="6053620"/>
            <a:ext cx="1008112" cy="5040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41" name="Rectangle 143"/>
          <p:cNvSpPr/>
          <p:nvPr/>
        </p:nvSpPr>
        <p:spPr>
          <a:xfrm>
            <a:off x="4398310" y="4981966"/>
            <a:ext cx="1278895" cy="167312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42" name="Oval 144"/>
          <p:cNvSpPr/>
          <p:nvPr/>
        </p:nvSpPr>
        <p:spPr>
          <a:xfrm>
            <a:off x="4614335" y="5559089"/>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43" name="Oval 145"/>
          <p:cNvSpPr/>
          <p:nvPr/>
        </p:nvSpPr>
        <p:spPr>
          <a:xfrm>
            <a:off x="4830359" y="5558031"/>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44" name="Oval 146"/>
          <p:cNvSpPr/>
          <p:nvPr/>
        </p:nvSpPr>
        <p:spPr>
          <a:xfrm>
            <a:off x="5046383" y="5559089"/>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45" name="Oval 147"/>
          <p:cNvSpPr/>
          <p:nvPr/>
        </p:nvSpPr>
        <p:spPr>
          <a:xfrm>
            <a:off x="5262407" y="5558031"/>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46" name="Oval 148"/>
          <p:cNvSpPr/>
          <p:nvPr/>
        </p:nvSpPr>
        <p:spPr>
          <a:xfrm>
            <a:off x="4726600" y="5343065"/>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51" name="Oval 149"/>
          <p:cNvSpPr/>
          <p:nvPr/>
        </p:nvSpPr>
        <p:spPr>
          <a:xfrm>
            <a:off x="5150140" y="5342007"/>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52" name="Oval 150"/>
          <p:cNvSpPr/>
          <p:nvPr/>
        </p:nvSpPr>
        <p:spPr>
          <a:xfrm>
            <a:off x="4936275" y="5127041"/>
            <a:ext cx="144016" cy="144016"/>
          </a:xfrm>
          <a:prstGeom prst="ellipse">
            <a:avLst/>
          </a:prstGeom>
          <a:solidFill>
            <a:srgbClr val="0070C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cxnSp>
        <p:nvCxnSpPr>
          <p:cNvPr id="53" name="Straight Connector 151"/>
          <p:cNvCxnSpPr>
            <a:stCxn id="52" idx="3"/>
            <a:endCxn id="46" idx="0"/>
          </p:cNvCxnSpPr>
          <p:nvPr/>
        </p:nvCxnSpPr>
        <p:spPr>
          <a:xfrm flipH="1">
            <a:off x="4798611" y="5249969"/>
            <a:ext cx="158757"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Straight Connector 152"/>
          <p:cNvCxnSpPr>
            <a:stCxn id="52" idx="5"/>
            <a:endCxn id="51" idx="0"/>
          </p:cNvCxnSpPr>
          <p:nvPr/>
        </p:nvCxnSpPr>
        <p:spPr>
          <a:xfrm>
            <a:off x="5059201" y="5249970"/>
            <a:ext cx="162949" cy="9204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153"/>
          <p:cNvCxnSpPr>
            <a:stCxn id="46" idx="3"/>
            <a:endCxn id="42" idx="0"/>
          </p:cNvCxnSpPr>
          <p:nvPr/>
        </p:nvCxnSpPr>
        <p:spPr>
          <a:xfrm flipH="1">
            <a:off x="4686345" y="5465993"/>
            <a:ext cx="61349"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154"/>
          <p:cNvCxnSpPr>
            <a:stCxn id="46" idx="5"/>
            <a:endCxn id="43" idx="0"/>
          </p:cNvCxnSpPr>
          <p:nvPr/>
        </p:nvCxnSpPr>
        <p:spPr>
          <a:xfrm>
            <a:off x="4849529" y="5465994"/>
            <a:ext cx="52841" cy="9204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155"/>
          <p:cNvCxnSpPr>
            <a:stCxn id="51" idx="3"/>
            <a:endCxn id="44" idx="0"/>
          </p:cNvCxnSpPr>
          <p:nvPr/>
        </p:nvCxnSpPr>
        <p:spPr>
          <a:xfrm flipH="1">
            <a:off x="5118394" y="5464935"/>
            <a:ext cx="52841" cy="9415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156"/>
          <p:cNvCxnSpPr>
            <a:stCxn id="51" idx="5"/>
            <a:endCxn id="45" idx="0"/>
          </p:cNvCxnSpPr>
          <p:nvPr/>
        </p:nvCxnSpPr>
        <p:spPr>
          <a:xfrm>
            <a:off x="5273068" y="5464934"/>
            <a:ext cx="61349"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59" name="Flowchart: Magnetic Disk 158"/>
          <p:cNvSpPr/>
          <p:nvPr/>
        </p:nvSpPr>
        <p:spPr>
          <a:xfrm>
            <a:off x="4512653" y="6053620"/>
            <a:ext cx="1008112" cy="5040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60" name="Rectangle 159"/>
          <p:cNvSpPr/>
          <p:nvPr/>
        </p:nvSpPr>
        <p:spPr>
          <a:xfrm>
            <a:off x="6054495" y="4981967"/>
            <a:ext cx="1224136" cy="167312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61" name="Oval 160"/>
          <p:cNvSpPr/>
          <p:nvPr/>
        </p:nvSpPr>
        <p:spPr>
          <a:xfrm>
            <a:off x="6270519" y="5559089"/>
            <a:ext cx="144016" cy="144016"/>
          </a:xfrm>
          <a:prstGeom prst="ellipse">
            <a:avLst/>
          </a:prstGeom>
          <a:solidFill>
            <a:srgbClr val="7030A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62" name="Oval 161"/>
          <p:cNvSpPr/>
          <p:nvPr/>
        </p:nvSpPr>
        <p:spPr>
          <a:xfrm>
            <a:off x="6486543" y="5558031"/>
            <a:ext cx="144016" cy="144016"/>
          </a:xfrm>
          <a:prstGeom prst="ellipse">
            <a:avLst/>
          </a:prstGeom>
          <a:solidFill>
            <a:srgbClr val="7030A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63" name="Oval 162"/>
          <p:cNvSpPr/>
          <p:nvPr/>
        </p:nvSpPr>
        <p:spPr>
          <a:xfrm>
            <a:off x="6702567" y="5559089"/>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64" name="Oval 163"/>
          <p:cNvSpPr/>
          <p:nvPr/>
        </p:nvSpPr>
        <p:spPr>
          <a:xfrm>
            <a:off x="6918591" y="5558031"/>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65" name="Oval 164"/>
          <p:cNvSpPr/>
          <p:nvPr/>
        </p:nvSpPr>
        <p:spPr>
          <a:xfrm>
            <a:off x="6382784" y="5343065"/>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66" name="Oval 165"/>
          <p:cNvSpPr/>
          <p:nvPr/>
        </p:nvSpPr>
        <p:spPr>
          <a:xfrm>
            <a:off x="6806324" y="5342007"/>
            <a:ext cx="144016" cy="144016"/>
          </a:xfrm>
          <a:prstGeom prst="ellipse">
            <a:avLst/>
          </a:prstGeom>
          <a:solidFill>
            <a:srgbClr val="7030A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67" name="Oval 166"/>
          <p:cNvSpPr/>
          <p:nvPr/>
        </p:nvSpPr>
        <p:spPr>
          <a:xfrm>
            <a:off x="6592459" y="5127041"/>
            <a:ext cx="144016" cy="144016"/>
          </a:xfrm>
          <a:prstGeom prst="ellipse">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cxnSp>
        <p:nvCxnSpPr>
          <p:cNvPr id="68" name="Straight Connector 167"/>
          <p:cNvCxnSpPr>
            <a:stCxn id="67" idx="3"/>
            <a:endCxn id="65" idx="0"/>
          </p:cNvCxnSpPr>
          <p:nvPr/>
        </p:nvCxnSpPr>
        <p:spPr>
          <a:xfrm flipH="1">
            <a:off x="6454795" y="5249969"/>
            <a:ext cx="158757"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168"/>
          <p:cNvCxnSpPr>
            <a:stCxn id="67" idx="5"/>
            <a:endCxn id="66" idx="0"/>
          </p:cNvCxnSpPr>
          <p:nvPr/>
        </p:nvCxnSpPr>
        <p:spPr>
          <a:xfrm>
            <a:off x="6715385" y="5249970"/>
            <a:ext cx="162949" cy="9204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169"/>
          <p:cNvCxnSpPr>
            <a:stCxn id="65" idx="3"/>
            <a:endCxn id="61" idx="0"/>
          </p:cNvCxnSpPr>
          <p:nvPr/>
        </p:nvCxnSpPr>
        <p:spPr>
          <a:xfrm flipH="1">
            <a:off x="6342529" y="5465993"/>
            <a:ext cx="61349"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170"/>
          <p:cNvCxnSpPr>
            <a:stCxn id="65" idx="5"/>
            <a:endCxn id="62" idx="0"/>
          </p:cNvCxnSpPr>
          <p:nvPr/>
        </p:nvCxnSpPr>
        <p:spPr>
          <a:xfrm>
            <a:off x="6505713" y="5465994"/>
            <a:ext cx="52841" cy="9204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171"/>
          <p:cNvCxnSpPr>
            <a:stCxn id="66" idx="3"/>
            <a:endCxn id="63" idx="0"/>
          </p:cNvCxnSpPr>
          <p:nvPr/>
        </p:nvCxnSpPr>
        <p:spPr>
          <a:xfrm flipH="1">
            <a:off x="6774578" y="5464935"/>
            <a:ext cx="52841" cy="9415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172"/>
          <p:cNvCxnSpPr>
            <a:stCxn id="66" idx="5"/>
            <a:endCxn id="64" idx="0"/>
          </p:cNvCxnSpPr>
          <p:nvPr/>
        </p:nvCxnSpPr>
        <p:spPr>
          <a:xfrm>
            <a:off x="6929252" y="5464934"/>
            <a:ext cx="61349" cy="9309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74" name="Flowchart: Magnetic Disk 174"/>
          <p:cNvSpPr/>
          <p:nvPr/>
        </p:nvSpPr>
        <p:spPr>
          <a:xfrm>
            <a:off x="6168837" y="6053620"/>
            <a:ext cx="1008112" cy="5040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宋体" panose="02010600030101010101" pitchFamily="2" charset="-122"/>
              <a:ea typeface="宋体" panose="02010600030101010101" pitchFamily="2" charset="-122"/>
            </a:endParaRPr>
          </a:p>
        </p:txBody>
      </p:sp>
      <p:sp>
        <p:nvSpPr>
          <p:cNvPr id="78" name="TextBox 196"/>
          <p:cNvSpPr txBox="1"/>
          <p:nvPr/>
        </p:nvSpPr>
        <p:spPr>
          <a:xfrm>
            <a:off x="7494655" y="6116337"/>
            <a:ext cx="1152128" cy="369332"/>
          </a:xfrm>
          <a:prstGeom prst="rect">
            <a:avLst/>
          </a:prstGeom>
          <a:noFill/>
        </p:spPr>
        <p:txBody>
          <a:bodyPr wrap="square" rtlCol="0">
            <a:spAutoFit/>
          </a:bodyPr>
          <a:lstStyle/>
          <a:p>
            <a:pPr>
              <a:defRPr/>
            </a:pPr>
            <a:r>
              <a:rPr lang="zh-CN" altLang="en-US" dirty="0">
                <a:solidFill>
                  <a:prstClr val="black"/>
                </a:solidFill>
                <a:latin typeface="宋体" panose="02010600030101010101" pitchFamily="2" charset="-122"/>
                <a:ea typeface="宋体" panose="02010600030101010101" pitchFamily="2" charset="-122"/>
              </a:rPr>
              <a:t>本地数据</a:t>
            </a:r>
          </a:p>
        </p:txBody>
      </p:sp>
      <p:sp>
        <p:nvSpPr>
          <p:cNvPr id="77" name="TextBox 195"/>
          <p:cNvSpPr txBox="1"/>
          <p:nvPr/>
        </p:nvSpPr>
        <p:spPr>
          <a:xfrm>
            <a:off x="7503280" y="5117517"/>
            <a:ext cx="1152128" cy="369332"/>
          </a:xfrm>
          <a:prstGeom prst="rect">
            <a:avLst/>
          </a:prstGeom>
          <a:noFill/>
        </p:spPr>
        <p:txBody>
          <a:bodyPr wrap="square" rtlCol="0">
            <a:spAutoFit/>
          </a:bodyPr>
          <a:lstStyle/>
          <a:p>
            <a:pPr>
              <a:defRPr/>
            </a:pPr>
            <a:r>
              <a:rPr lang="zh-CN" altLang="en-US" dirty="0">
                <a:solidFill>
                  <a:prstClr val="black"/>
                </a:solidFill>
                <a:latin typeface="宋体" panose="02010600030101010101" pitchFamily="2" charset="-122"/>
                <a:ea typeface="宋体" panose="02010600030101010101" pitchFamily="2" charset="-122"/>
              </a:rPr>
              <a:t>本地索引</a:t>
            </a:r>
          </a:p>
        </p:txBody>
      </p:sp>
      <p:sp>
        <p:nvSpPr>
          <p:cNvPr id="5" name="矩形 4"/>
          <p:cNvSpPr/>
          <p:nvPr/>
        </p:nvSpPr>
        <p:spPr>
          <a:xfrm>
            <a:off x="2958151" y="4008961"/>
            <a:ext cx="2448272" cy="576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查询服务器</a:t>
            </a:r>
          </a:p>
        </p:txBody>
      </p:sp>
      <p:sp>
        <p:nvSpPr>
          <p:cNvPr id="6" name="文本框 5"/>
          <p:cNvSpPr txBox="1"/>
          <p:nvPr/>
        </p:nvSpPr>
        <p:spPr>
          <a:xfrm>
            <a:off x="1636374" y="4108693"/>
            <a:ext cx="768492" cy="369332"/>
          </a:xfrm>
          <a:prstGeom prst="rect">
            <a:avLst/>
          </a:prstGeom>
          <a:noFill/>
        </p:spPr>
        <p:txBody>
          <a:bodyPr wrap="square" rtlCol="0">
            <a:spAutoFit/>
          </a:bodyPr>
          <a:lstStyle/>
          <a:p>
            <a:pPr algn="ctr"/>
            <a:r>
              <a:rPr lang="en-US" altLang="zh-CN" dirty="0"/>
              <a:t>Query</a:t>
            </a:r>
            <a:endParaRPr lang="zh-CN" altLang="en-US" dirty="0"/>
          </a:p>
        </p:txBody>
      </p:sp>
      <p:cxnSp>
        <p:nvCxnSpPr>
          <p:cNvPr id="8" name="直接箭头连接符 7"/>
          <p:cNvCxnSpPr>
            <a:stCxn id="6" idx="3"/>
            <a:endCxn id="5" idx="1"/>
          </p:cNvCxnSpPr>
          <p:nvPr/>
        </p:nvCxnSpPr>
        <p:spPr>
          <a:xfrm>
            <a:off x="2404866" y="4293359"/>
            <a:ext cx="553285" cy="38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2341830" y="4501632"/>
            <a:ext cx="4324733" cy="480335"/>
            <a:chOff x="2341830" y="4501632"/>
            <a:chExt cx="4324733" cy="480335"/>
          </a:xfrm>
        </p:grpSpPr>
        <p:cxnSp>
          <p:nvCxnSpPr>
            <p:cNvPr id="86" name="直接箭头连接符 85"/>
            <p:cNvCxnSpPr>
              <a:stCxn id="5" idx="2"/>
            </p:cNvCxnSpPr>
            <p:nvPr/>
          </p:nvCxnSpPr>
          <p:spPr>
            <a:xfrm flipH="1">
              <a:off x="2341830" y="4585429"/>
              <a:ext cx="1840457" cy="3965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5" idx="2"/>
              <a:endCxn id="25" idx="0"/>
            </p:cNvCxnSpPr>
            <p:nvPr/>
          </p:nvCxnSpPr>
          <p:spPr>
            <a:xfrm flipH="1">
              <a:off x="3354195" y="4585429"/>
              <a:ext cx="828092" cy="3965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5" idx="2"/>
              <a:endCxn id="41" idx="0"/>
            </p:cNvCxnSpPr>
            <p:nvPr/>
          </p:nvCxnSpPr>
          <p:spPr>
            <a:xfrm>
              <a:off x="4182287" y="4585429"/>
              <a:ext cx="855471" cy="3965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5" idx="2"/>
              <a:endCxn id="60" idx="0"/>
            </p:cNvCxnSpPr>
            <p:nvPr/>
          </p:nvCxnSpPr>
          <p:spPr>
            <a:xfrm>
              <a:off x="4182287" y="4585429"/>
              <a:ext cx="2484276" cy="3965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5636945" y="4501632"/>
              <a:ext cx="777590" cy="369332"/>
            </a:xfrm>
            <a:prstGeom prst="rect">
              <a:avLst/>
            </a:prstGeom>
            <a:noFill/>
          </p:spPr>
          <p:txBody>
            <a:bodyPr wrap="square" rtlCol="0">
              <a:spAutoFit/>
            </a:bodyPr>
            <a:lstStyle/>
            <a:p>
              <a:pPr algn="ctr"/>
              <a:r>
                <a:rPr lang="en-US" altLang="zh-CN" dirty="0"/>
                <a:t>Query</a:t>
              </a:r>
              <a:endParaRPr lang="zh-CN" altLang="en-US" dirty="0"/>
            </a:p>
          </p:txBody>
        </p:sp>
      </p:grpSp>
      <p:sp>
        <p:nvSpPr>
          <p:cNvPr id="95" name="圆角矩形 94"/>
          <p:cNvSpPr/>
          <p:nvPr/>
        </p:nvSpPr>
        <p:spPr>
          <a:xfrm>
            <a:off x="980902" y="4981967"/>
            <a:ext cx="6392487" cy="83655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9" name="组合 98"/>
          <p:cNvGrpSpPr/>
          <p:nvPr/>
        </p:nvGrpSpPr>
        <p:grpSpPr>
          <a:xfrm>
            <a:off x="5406423" y="3541431"/>
            <a:ext cx="2229866" cy="603975"/>
            <a:chOff x="5406423" y="3541431"/>
            <a:chExt cx="2229866" cy="603975"/>
          </a:xfrm>
        </p:grpSpPr>
        <p:sp>
          <p:nvSpPr>
            <p:cNvPr id="96" name="文本框 95"/>
            <p:cNvSpPr txBox="1"/>
            <p:nvPr/>
          </p:nvSpPr>
          <p:spPr>
            <a:xfrm>
              <a:off x="6120375" y="3541431"/>
              <a:ext cx="1515914"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性能瓶颈</a:t>
              </a:r>
            </a:p>
          </p:txBody>
        </p:sp>
        <p:cxnSp>
          <p:nvCxnSpPr>
            <p:cNvPr id="98" name="直接箭头连接符 97"/>
            <p:cNvCxnSpPr/>
            <p:nvPr/>
          </p:nvCxnSpPr>
          <p:spPr>
            <a:xfrm flipH="1">
              <a:off x="5406423" y="3753299"/>
              <a:ext cx="936106" cy="3921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fld id="{4E461666-614C-3643-ADC9-2769115EBDBB}" type="slidenum">
              <a:rPr kumimoji="1" lang="zh-CN" altLang="en-US" smtClean="0"/>
              <a:t>45</a:t>
            </a:fld>
            <a:endParaRPr kumimoji="1" lang="zh-CN" altLang="en-US"/>
          </a:p>
        </p:txBody>
      </p:sp>
    </p:spTree>
    <p:extLst>
      <p:ext uri="{BB962C8B-B14F-4D97-AF65-F5344CB8AC3E}">
        <p14:creationId xmlns:p14="http://schemas.microsoft.com/office/powerpoint/2010/main" val="113623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animEffect transition="in" filter="fade">
                                      <p:cBhvr>
                                        <p:cTn id="7" dur="500"/>
                                        <p:tgtEl>
                                          <p:spTgt spid="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14"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xEl>
                                              <p:pRg st="2" end="2"/>
                                            </p:txEl>
                                          </p:spTgt>
                                        </p:tgtEl>
                                        <p:attrNameLst>
                                          <p:attrName>style.visibility</p:attrName>
                                        </p:attrNameLst>
                                      </p:cBhvr>
                                      <p:to>
                                        <p:strVal val="visible"/>
                                      </p:to>
                                    </p:set>
                                    <p:animEffect transition="in" filter="fade">
                                      <p:cBhvr>
                                        <p:cTn id="20" dur="500"/>
                                        <p:tgtEl>
                                          <p:spTgt spid="3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5">
                                            <p:txEl>
                                              <p:pRg st="3" end="3"/>
                                            </p:txEl>
                                          </p:spTgt>
                                        </p:tgtEl>
                                        <p:attrNameLst>
                                          <p:attrName>style.visibility</p:attrName>
                                        </p:attrNameLst>
                                      </p:cBhvr>
                                      <p:to>
                                        <p:strVal val="visible"/>
                                      </p:to>
                                    </p:set>
                                    <p:animEffect transition="in" filter="fade">
                                      <p:cBhvr>
                                        <p:cTn id="28" dur="500"/>
                                        <p:tgtEl>
                                          <p:spTgt spid="35">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
                                            <p:txEl>
                                              <p:pRg st="4" end="4"/>
                                            </p:txEl>
                                          </p:spTgt>
                                        </p:tgtEl>
                                        <p:attrNameLst>
                                          <p:attrName>style.visibility</p:attrName>
                                        </p:attrNameLst>
                                      </p:cBhvr>
                                      <p:to>
                                        <p:strVal val="visible"/>
                                      </p:to>
                                    </p:set>
                                    <p:animEffect transition="in" filter="fade">
                                      <p:cBhvr>
                                        <p:cTn id="36" dur="500"/>
                                        <p:tgtEl>
                                          <p:spTgt spid="35">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7"/>
            <a:ext cx="5924549" cy="20928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用数据划分解决数据定位？</a:t>
            </a:r>
            <a:endParaRPr lang="en-US" altLang="zh-CN" sz="2400" dirty="0">
              <a:solidFill>
                <a:prstClr val="black"/>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en-US" altLang="zh-CN" sz="2000" dirty="0">
                <a:solidFill>
                  <a:srgbClr val="2121FF"/>
                </a:solidFill>
                <a:latin typeface="Times New Roman" panose="02020603050405020304" pitchFamily="18" charset="0"/>
                <a:ea typeface="黑体" panose="02010609060101010101" pitchFamily="49" charset="-122"/>
              </a:rPr>
              <a:t>Primary Key: A</a:t>
            </a:r>
          </a:p>
        </p:txBody>
      </p:sp>
      <p:sp>
        <p:nvSpPr>
          <p:cNvPr id="47"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48"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49" name="矩形 48">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大数据定位</a:t>
              </a:r>
            </a:p>
          </p:txBody>
        </p:sp>
        <p:sp>
          <p:nvSpPr>
            <p:cNvPr id="50" name="矩形 49">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7" name="表格 6"/>
          <p:cNvGraphicFramePr>
            <a:graphicFrameLocks noGrp="1"/>
          </p:cNvGraphicFramePr>
          <p:nvPr/>
        </p:nvGraphicFramePr>
        <p:xfrm>
          <a:off x="1160844" y="2736336"/>
          <a:ext cx="720000" cy="324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127880549"/>
                    </a:ext>
                  </a:extLst>
                </a:gridCol>
                <a:gridCol w="360000">
                  <a:extLst>
                    <a:ext uri="{9D8B030D-6E8A-4147-A177-3AD203B41FA5}">
                      <a16:colId xmlns:a16="http://schemas.microsoft.com/office/drawing/2014/main" val="1956522109"/>
                    </a:ext>
                  </a:extLst>
                </a:gridCol>
              </a:tblGrid>
              <a:tr h="360000">
                <a:tc>
                  <a:txBody>
                    <a:bodyPr/>
                    <a:lstStyle/>
                    <a:p>
                      <a:r>
                        <a:rPr lang="en-US" altLang="zh-CN" sz="1600" dirty="0"/>
                        <a:t>A</a:t>
                      </a:r>
                      <a:endParaRPr lang="zh-CN" altLang="en-US" sz="1600" dirty="0"/>
                    </a:p>
                  </a:txBody>
                  <a:tcPr/>
                </a:tc>
                <a:tc>
                  <a:txBody>
                    <a:bodyPr/>
                    <a:lstStyle/>
                    <a:p>
                      <a:r>
                        <a:rPr lang="en-US" altLang="zh-CN" sz="1600" dirty="0"/>
                        <a:t>B</a:t>
                      </a:r>
                      <a:endParaRPr lang="zh-CN" altLang="en-US" sz="1600" dirty="0"/>
                    </a:p>
                  </a:txBody>
                  <a:tcPr/>
                </a:tc>
                <a:extLst>
                  <a:ext uri="{0D108BD9-81ED-4DB2-BD59-A6C34878D82A}">
                    <a16:rowId xmlns:a16="http://schemas.microsoft.com/office/drawing/2014/main" val="2177188125"/>
                  </a:ext>
                </a:extLst>
              </a:tr>
              <a:tr h="360000">
                <a:tc>
                  <a:txBody>
                    <a:bodyPr/>
                    <a:lstStyle/>
                    <a:p>
                      <a:r>
                        <a:rPr lang="en-US" altLang="zh-CN" sz="1600" dirty="0"/>
                        <a:t>1</a:t>
                      </a:r>
                      <a:endParaRPr lang="zh-CN" altLang="en-US" sz="1600" dirty="0"/>
                    </a:p>
                  </a:txBody>
                  <a:tcPr/>
                </a:tc>
                <a:tc>
                  <a:txBody>
                    <a:bodyPr/>
                    <a:lstStyle/>
                    <a:p>
                      <a:r>
                        <a:rPr lang="en-US" altLang="zh-CN" sz="1600" dirty="0"/>
                        <a:t>5</a:t>
                      </a:r>
                      <a:endParaRPr lang="zh-CN" altLang="en-US" sz="1600" dirty="0"/>
                    </a:p>
                  </a:txBody>
                  <a:tcPr/>
                </a:tc>
                <a:extLst>
                  <a:ext uri="{0D108BD9-81ED-4DB2-BD59-A6C34878D82A}">
                    <a16:rowId xmlns:a16="http://schemas.microsoft.com/office/drawing/2014/main" val="2972356590"/>
                  </a:ext>
                </a:extLst>
              </a:tr>
              <a:tr h="360000">
                <a:tc>
                  <a:txBody>
                    <a:bodyPr/>
                    <a:lstStyle/>
                    <a:p>
                      <a:r>
                        <a:rPr lang="en-US" altLang="zh-CN" sz="1600" dirty="0"/>
                        <a:t>2</a:t>
                      </a:r>
                      <a:endParaRPr lang="zh-CN" altLang="en-US" sz="1600" dirty="0"/>
                    </a:p>
                  </a:txBody>
                  <a:tcPr/>
                </a:tc>
                <a:tc>
                  <a:txBody>
                    <a:bodyPr/>
                    <a:lstStyle/>
                    <a:p>
                      <a:r>
                        <a:rPr lang="en-US" altLang="zh-CN" sz="1600" dirty="0"/>
                        <a:t>3</a:t>
                      </a:r>
                      <a:endParaRPr lang="zh-CN" altLang="en-US" sz="1600" dirty="0"/>
                    </a:p>
                  </a:txBody>
                  <a:tcPr/>
                </a:tc>
                <a:extLst>
                  <a:ext uri="{0D108BD9-81ED-4DB2-BD59-A6C34878D82A}">
                    <a16:rowId xmlns:a16="http://schemas.microsoft.com/office/drawing/2014/main" val="179262344"/>
                  </a:ext>
                </a:extLst>
              </a:tr>
              <a:tr h="360000">
                <a:tc>
                  <a:txBody>
                    <a:bodyPr/>
                    <a:lstStyle/>
                    <a:p>
                      <a:r>
                        <a:rPr lang="en-US" altLang="zh-CN" sz="1600" dirty="0"/>
                        <a:t>3</a:t>
                      </a:r>
                      <a:endParaRPr lang="zh-CN" altLang="en-US" sz="1600" dirty="0"/>
                    </a:p>
                  </a:txBody>
                  <a:tcPr/>
                </a:tc>
                <a:tc>
                  <a:txBody>
                    <a:bodyPr/>
                    <a:lstStyle/>
                    <a:p>
                      <a:r>
                        <a:rPr lang="en-US" altLang="zh-CN" sz="1600" dirty="0"/>
                        <a:t>6</a:t>
                      </a:r>
                      <a:endParaRPr lang="zh-CN" altLang="en-US" sz="1600" dirty="0"/>
                    </a:p>
                  </a:txBody>
                  <a:tcPr/>
                </a:tc>
                <a:extLst>
                  <a:ext uri="{0D108BD9-81ED-4DB2-BD59-A6C34878D82A}">
                    <a16:rowId xmlns:a16="http://schemas.microsoft.com/office/drawing/2014/main" val="4087181906"/>
                  </a:ext>
                </a:extLst>
              </a:tr>
              <a:tr h="360000">
                <a:tc>
                  <a:txBody>
                    <a:bodyPr/>
                    <a:lstStyle/>
                    <a:p>
                      <a:r>
                        <a:rPr lang="en-US" altLang="zh-CN" sz="1600" dirty="0"/>
                        <a:t>4</a:t>
                      </a:r>
                      <a:endParaRPr lang="zh-CN" altLang="en-US" sz="1600" dirty="0"/>
                    </a:p>
                  </a:txBody>
                  <a:tcPr/>
                </a:tc>
                <a:tc>
                  <a:txBody>
                    <a:bodyPr/>
                    <a:lstStyle/>
                    <a:p>
                      <a:r>
                        <a:rPr lang="en-US" altLang="zh-CN" sz="1600" dirty="0"/>
                        <a:t>7</a:t>
                      </a:r>
                      <a:endParaRPr lang="zh-CN" altLang="en-US" sz="1600" dirty="0"/>
                    </a:p>
                  </a:txBody>
                  <a:tcPr/>
                </a:tc>
                <a:extLst>
                  <a:ext uri="{0D108BD9-81ED-4DB2-BD59-A6C34878D82A}">
                    <a16:rowId xmlns:a16="http://schemas.microsoft.com/office/drawing/2014/main" val="2023811183"/>
                  </a:ext>
                </a:extLst>
              </a:tr>
              <a:tr h="360000">
                <a:tc>
                  <a:txBody>
                    <a:bodyPr/>
                    <a:lstStyle/>
                    <a:p>
                      <a:r>
                        <a:rPr lang="en-US" altLang="zh-CN" sz="1600" dirty="0"/>
                        <a:t>5</a:t>
                      </a:r>
                      <a:endParaRPr lang="zh-CN" altLang="en-US" sz="1600" dirty="0"/>
                    </a:p>
                  </a:txBody>
                  <a:tcPr/>
                </a:tc>
                <a:tc>
                  <a:txBody>
                    <a:bodyPr/>
                    <a:lstStyle/>
                    <a:p>
                      <a:r>
                        <a:rPr lang="en-US" altLang="zh-CN" sz="1600" dirty="0"/>
                        <a:t>1</a:t>
                      </a:r>
                      <a:endParaRPr lang="zh-CN" altLang="en-US" sz="1600" dirty="0"/>
                    </a:p>
                  </a:txBody>
                  <a:tcPr/>
                </a:tc>
                <a:extLst>
                  <a:ext uri="{0D108BD9-81ED-4DB2-BD59-A6C34878D82A}">
                    <a16:rowId xmlns:a16="http://schemas.microsoft.com/office/drawing/2014/main" val="2257565252"/>
                  </a:ext>
                </a:extLst>
              </a:tr>
              <a:tr h="360000">
                <a:tc>
                  <a:txBody>
                    <a:bodyPr/>
                    <a:lstStyle/>
                    <a:p>
                      <a:r>
                        <a:rPr lang="en-US" altLang="zh-CN" sz="1600" dirty="0"/>
                        <a:t>6</a:t>
                      </a:r>
                      <a:endParaRPr lang="zh-CN" altLang="en-US" sz="1600" dirty="0"/>
                    </a:p>
                  </a:txBody>
                  <a:tcPr/>
                </a:tc>
                <a:tc>
                  <a:txBody>
                    <a:bodyPr/>
                    <a:lstStyle/>
                    <a:p>
                      <a:r>
                        <a:rPr lang="en-US" altLang="zh-CN" sz="1600" dirty="0"/>
                        <a:t>8</a:t>
                      </a:r>
                      <a:endParaRPr lang="zh-CN" altLang="en-US" sz="1600" dirty="0"/>
                    </a:p>
                  </a:txBody>
                  <a:tcPr/>
                </a:tc>
                <a:extLst>
                  <a:ext uri="{0D108BD9-81ED-4DB2-BD59-A6C34878D82A}">
                    <a16:rowId xmlns:a16="http://schemas.microsoft.com/office/drawing/2014/main" val="236020885"/>
                  </a:ext>
                </a:extLst>
              </a:tr>
              <a:tr h="360000">
                <a:tc>
                  <a:txBody>
                    <a:bodyPr/>
                    <a:lstStyle/>
                    <a:p>
                      <a:r>
                        <a:rPr lang="en-US" altLang="zh-CN" sz="1600" dirty="0"/>
                        <a:t>7</a:t>
                      </a:r>
                      <a:endParaRPr lang="zh-CN" altLang="en-US" sz="1600" dirty="0"/>
                    </a:p>
                  </a:txBody>
                  <a:tcPr/>
                </a:tc>
                <a:tc>
                  <a:txBody>
                    <a:bodyPr/>
                    <a:lstStyle/>
                    <a:p>
                      <a:r>
                        <a:rPr lang="en-US" altLang="zh-CN" sz="1600" dirty="0"/>
                        <a:t>4</a:t>
                      </a:r>
                      <a:endParaRPr lang="zh-CN" altLang="en-US" sz="1600" dirty="0"/>
                    </a:p>
                  </a:txBody>
                  <a:tcPr/>
                </a:tc>
                <a:extLst>
                  <a:ext uri="{0D108BD9-81ED-4DB2-BD59-A6C34878D82A}">
                    <a16:rowId xmlns:a16="http://schemas.microsoft.com/office/drawing/2014/main" val="436380708"/>
                  </a:ext>
                </a:extLst>
              </a:tr>
              <a:tr h="360000">
                <a:tc>
                  <a:txBody>
                    <a:bodyPr/>
                    <a:lstStyle/>
                    <a:p>
                      <a:r>
                        <a:rPr lang="en-US" altLang="zh-CN" sz="1600" dirty="0"/>
                        <a:t>8</a:t>
                      </a:r>
                      <a:endParaRPr lang="zh-CN" altLang="en-US" sz="1600" dirty="0"/>
                    </a:p>
                  </a:txBody>
                  <a:tcPr/>
                </a:tc>
                <a:tc>
                  <a:txBody>
                    <a:bodyPr/>
                    <a:lstStyle/>
                    <a:p>
                      <a:r>
                        <a:rPr lang="en-US" altLang="zh-CN" sz="1600" dirty="0"/>
                        <a:t>2</a:t>
                      </a:r>
                      <a:endParaRPr lang="zh-CN" altLang="en-US" sz="1600" dirty="0"/>
                    </a:p>
                  </a:txBody>
                  <a:tcPr/>
                </a:tc>
                <a:extLst>
                  <a:ext uri="{0D108BD9-81ED-4DB2-BD59-A6C34878D82A}">
                    <a16:rowId xmlns:a16="http://schemas.microsoft.com/office/drawing/2014/main" val="1374888398"/>
                  </a:ext>
                </a:extLst>
              </a:tr>
            </a:tbl>
          </a:graphicData>
        </a:graphic>
      </p:graphicFrame>
      <p:sp>
        <p:nvSpPr>
          <p:cNvPr id="76" name="矩形 75"/>
          <p:cNvSpPr/>
          <p:nvPr/>
        </p:nvSpPr>
        <p:spPr>
          <a:xfrm>
            <a:off x="3100647" y="3333403"/>
            <a:ext cx="1205346" cy="167917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4513811" y="3333403"/>
            <a:ext cx="1205346" cy="167917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5924807" y="3333402"/>
            <a:ext cx="1205346" cy="167917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a:off x="7335803" y="3333401"/>
            <a:ext cx="1205346" cy="1679171"/>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9" name="表格 78"/>
          <p:cNvGraphicFramePr>
            <a:graphicFrameLocks noGrp="1"/>
          </p:cNvGraphicFramePr>
          <p:nvPr/>
        </p:nvGraphicFramePr>
        <p:xfrm>
          <a:off x="3344404" y="3632986"/>
          <a:ext cx="72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519364398"/>
                    </a:ext>
                  </a:extLst>
                </a:gridCol>
                <a:gridCol w="360000">
                  <a:extLst>
                    <a:ext uri="{9D8B030D-6E8A-4147-A177-3AD203B41FA5}">
                      <a16:colId xmlns:a16="http://schemas.microsoft.com/office/drawing/2014/main" val="160878414"/>
                    </a:ext>
                  </a:extLst>
                </a:gridCol>
              </a:tblGrid>
              <a:tr h="360000">
                <a:tc>
                  <a:txBody>
                    <a:bodyPr/>
                    <a:lstStyle/>
                    <a:p>
                      <a:r>
                        <a:rPr lang="en-US" altLang="zh-CN" sz="1600" dirty="0"/>
                        <a:t>A</a:t>
                      </a:r>
                      <a:endParaRPr lang="zh-CN" altLang="en-US" sz="1600" dirty="0"/>
                    </a:p>
                  </a:txBody>
                  <a:tcPr/>
                </a:tc>
                <a:tc>
                  <a:txBody>
                    <a:bodyPr/>
                    <a:lstStyle/>
                    <a:p>
                      <a:r>
                        <a:rPr lang="en-US" altLang="zh-CN" sz="1600" dirty="0"/>
                        <a:t>B</a:t>
                      </a:r>
                      <a:endParaRPr lang="zh-CN" altLang="en-US" sz="1600" dirty="0"/>
                    </a:p>
                  </a:txBody>
                  <a:tcPr/>
                </a:tc>
                <a:extLst>
                  <a:ext uri="{0D108BD9-81ED-4DB2-BD59-A6C34878D82A}">
                    <a16:rowId xmlns:a16="http://schemas.microsoft.com/office/drawing/2014/main" val="3183368746"/>
                  </a:ext>
                </a:extLst>
              </a:tr>
              <a:tr h="360000">
                <a:tc>
                  <a:txBody>
                    <a:bodyPr/>
                    <a:lstStyle/>
                    <a:p>
                      <a:r>
                        <a:rPr lang="en-US" altLang="zh-CN" sz="1600" dirty="0"/>
                        <a:t>1</a:t>
                      </a:r>
                      <a:endParaRPr lang="zh-CN" altLang="en-US" sz="1600" dirty="0"/>
                    </a:p>
                  </a:txBody>
                  <a:tcPr/>
                </a:tc>
                <a:tc>
                  <a:txBody>
                    <a:bodyPr/>
                    <a:lstStyle/>
                    <a:p>
                      <a:r>
                        <a:rPr lang="en-US" altLang="zh-CN" sz="1600" dirty="0"/>
                        <a:t>5</a:t>
                      </a:r>
                      <a:endParaRPr lang="zh-CN" altLang="en-US" sz="1600" dirty="0"/>
                    </a:p>
                  </a:txBody>
                  <a:tcPr/>
                </a:tc>
                <a:extLst>
                  <a:ext uri="{0D108BD9-81ED-4DB2-BD59-A6C34878D82A}">
                    <a16:rowId xmlns:a16="http://schemas.microsoft.com/office/drawing/2014/main" val="525559203"/>
                  </a:ext>
                </a:extLst>
              </a:tr>
              <a:tr h="360000">
                <a:tc>
                  <a:txBody>
                    <a:bodyPr/>
                    <a:lstStyle/>
                    <a:p>
                      <a:r>
                        <a:rPr lang="en-US" altLang="zh-CN" sz="1600" dirty="0"/>
                        <a:t>2</a:t>
                      </a:r>
                      <a:endParaRPr lang="zh-CN" altLang="en-US" sz="1600" dirty="0"/>
                    </a:p>
                  </a:txBody>
                  <a:tcPr/>
                </a:tc>
                <a:tc>
                  <a:txBody>
                    <a:bodyPr/>
                    <a:lstStyle/>
                    <a:p>
                      <a:r>
                        <a:rPr lang="en-US" altLang="zh-CN" sz="1600" dirty="0"/>
                        <a:t>3</a:t>
                      </a:r>
                      <a:endParaRPr lang="zh-CN" altLang="en-US" sz="1600" dirty="0"/>
                    </a:p>
                  </a:txBody>
                  <a:tcPr/>
                </a:tc>
                <a:extLst>
                  <a:ext uri="{0D108BD9-81ED-4DB2-BD59-A6C34878D82A}">
                    <a16:rowId xmlns:a16="http://schemas.microsoft.com/office/drawing/2014/main" val="2430610619"/>
                  </a:ext>
                </a:extLst>
              </a:tr>
            </a:tbl>
          </a:graphicData>
        </a:graphic>
      </p:graphicFrame>
      <p:graphicFrame>
        <p:nvGraphicFramePr>
          <p:cNvPr id="105" name="表格 104"/>
          <p:cNvGraphicFramePr>
            <a:graphicFrameLocks noGrp="1"/>
          </p:cNvGraphicFramePr>
          <p:nvPr/>
        </p:nvGraphicFramePr>
        <p:xfrm>
          <a:off x="4762585" y="3632986"/>
          <a:ext cx="72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519364398"/>
                    </a:ext>
                  </a:extLst>
                </a:gridCol>
                <a:gridCol w="360000">
                  <a:extLst>
                    <a:ext uri="{9D8B030D-6E8A-4147-A177-3AD203B41FA5}">
                      <a16:colId xmlns:a16="http://schemas.microsoft.com/office/drawing/2014/main" val="160878414"/>
                    </a:ext>
                  </a:extLst>
                </a:gridCol>
              </a:tblGrid>
              <a:tr h="360000">
                <a:tc>
                  <a:txBody>
                    <a:bodyPr/>
                    <a:lstStyle/>
                    <a:p>
                      <a:r>
                        <a:rPr lang="en-US" altLang="zh-CN" sz="1600" dirty="0"/>
                        <a:t>A</a:t>
                      </a:r>
                      <a:endParaRPr lang="zh-CN" altLang="en-US" sz="1600" dirty="0"/>
                    </a:p>
                  </a:txBody>
                  <a:tcPr/>
                </a:tc>
                <a:tc>
                  <a:txBody>
                    <a:bodyPr/>
                    <a:lstStyle/>
                    <a:p>
                      <a:r>
                        <a:rPr lang="en-US" altLang="zh-CN" sz="1600" dirty="0"/>
                        <a:t>B</a:t>
                      </a:r>
                      <a:endParaRPr lang="zh-CN" altLang="en-US" sz="1600" dirty="0"/>
                    </a:p>
                  </a:txBody>
                  <a:tcPr/>
                </a:tc>
                <a:extLst>
                  <a:ext uri="{0D108BD9-81ED-4DB2-BD59-A6C34878D82A}">
                    <a16:rowId xmlns:a16="http://schemas.microsoft.com/office/drawing/2014/main" val="3183368746"/>
                  </a:ext>
                </a:extLst>
              </a:tr>
              <a:tr h="360000">
                <a:tc>
                  <a:txBody>
                    <a:bodyPr/>
                    <a:lstStyle/>
                    <a:p>
                      <a:r>
                        <a:rPr lang="en-US" altLang="zh-CN" sz="1600" dirty="0"/>
                        <a:t>3</a:t>
                      </a:r>
                      <a:endParaRPr lang="zh-CN" altLang="en-US" sz="1600" dirty="0"/>
                    </a:p>
                  </a:txBody>
                  <a:tcPr/>
                </a:tc>
                <a:tc>
                  <a:txBody>
                    <a:bodyPr/>
                    <a:lstStyle/>
                    <a:p>
                      <a:r>
                        <a:rPr lang="en-US" altLang="zh-CN" sz="1600" dirty="0"/>
                        <a:t>6</a:t>
                      </a:r>
                      <a:endParaRPr lang="zh-CN" altLang="en-US" sz="1600" dirty="0"/>
                    </a:p>
                  </a:txBody>
                  <a:tcPr/>
                </a:tc>
                <a:extLst>
                  <a:ext uri="{0D108BD9-81ED-4DB2-BD59-A6C34878D82A}">
                    <a16:rowId xmlns:a16="http://schemas.microsoft.com/office/drawing/2014/main" val="525559203"/>
                  </a:ext>
                </a:extLst>
              </a:tr>
              <a:tr h="360000">
                <a:tc>
                  <a:txBody>
                    <a:bodyPr/>
                    <a:lstStyle/>
                    <a:p>
                      <a:r>
                        <a:rPr lang="en-US" altLang="zh-CN" sz="1600" dirty="0"/>
                        <a:t>4</a:t>
                      </a:r>
                      <a:endParaRPr lang="zh-CN" altLang="en-US" sz="1600" dirty="0"/>
                    </a:p>
                  </a:txBody>
                  <a:tcPr/>
                </a:tc>
                <a:tc>
                  <a:txBody>
                    <a:bodyPr/>
                    <a:lstStyle/>
                    <a:p>
                      <a:r>
                        <a:rPr lang="en-US" altLang="zh-CN" sz="1600" dirty="0"/>
                        <a:t>7</a:t>
                      </a:r>
                      <a:endParaRPr lang="zh-CN" altLang="en-US" sz="1600" dirty="0"/>
                    </a:p>
                  </a:txBody>
                  <a:tcPr/>
                </a:tc>
                <a:extLst>
                  <a:ext uri="{0D108BD9-81ED-4DB2-BD59-A6C34878D82A}">
                    <a16:rowId xmlns:a16="http://schemas.microsoft.com/office/drawing/2014/main" val="2430610619"/>
                  </a:ext>
                </a:extLst>
              </a:tr>
            </a:tbl>
          </a:graphicData>
        </a:graphic>
      </p:graphicFrame>
      <p:graphicFrame>
        <p:nvGraphicFramePr>
          <p:cNvPr id="106" name="表格 105"/>
          <p:cNvGraphicFramePr>
            <a:graphicFrameLocks noGrp="1"/>
          </p:cNvGraphicFramePr>
          <p:nvPr/>
        </p:nvGraphicFramePr>
        <p:xfrm>
          <a:off x="6167480" y="3632986"/>
          <a:ext cx="72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519364398"/>
                    </a:ext>
                  </a:extLst>
                </a:gridCol>
                <a:gridCol w="360000">
                  <a:extLst>
                    <a:ext uri="{9D8B030D-6E8A-4147-A177-3AD203B41FA5}">
                      <a16:colId xmlns:a16="http://schemas.microsoft.com/office/drawing/2014/main" val="160878414"/>
                    </a:ext>
                  </a:extLst>
                </a:gridCol>
              </a:tblGrid>
              <a:tr h="360000">
                <a:tc>
                  <a:txBody>
                    <a:bodyPr/>
                    <a:lstStyle/>
                    <a:p>
                      <a:r>
                        <a:rPr lang="en-US" altLang="zh-CN" sz="1600" dirty="0"/>
                        <a:t>A</a:t>
                      </a:r>
                      <a:endParaRPr lang="zh-CN" altLang="en-US" sz="1600" dirty="0"/>
                    </a:p>
                  </a:txBody>
                  <a:tcPr/>
                </a:tc>
                <a:tc>
                  <a:txBody>
                    <a:bodyPr/>
                    <a:lstStyle/>
                    <a:p>
                      <a:r>
                        <a:rPr lang="en-US" altLang="zh-CN" sz="1600" dirty="0"/>
                        <a:t>B</a:t>
                      </a:r>
                      <a:endParaRPr lang="zh-CN" altLang="en-US" sz="1600" dirty="0"/>
                    </a:p>
                  </a:txBody>
                  <a:tcPr/>
                </a:tc>
                <a:extLst>
                  <a:ext uri="{0D108BD9-81ED-4DB2-BD59-A6C34878D82A}">
                    <a16:rowId xmlns:a16="http://schemas.microsoft.com/office/drawing/2014/main" val="3183368746"/>
                  </a:ext>
                </a:extLst>
              </a:tr>
              <a:tr h="360000">
                <a:tc>
                  <a:txBody>
                    <a:bodyPr/>
                    <a:lstStyle/>
                    <a:p>
                      <a:r>
                        <a:rPr lang="en-US" altLang="zh-CN" sz="1600" dirty="0"/>
                        <a:t>5</a:t>
                      </a:r>
                      <a:endParaRPr lang="zh-CN" altLang="en-US" sz="1600" dirty="0"/>
                    </a:p>
                  </a:txBody>
                  <a:tcPr/>
                </a:tc>
                <a:tc>
                  <a:txBody>
                    <a:bodyPr/>
                    <a:lstStyle/>
                    <a:p>
                      <a:r>
                        <a:rPr lang="en-US" altLang="zh-CN" sz="1600" dirty="0"/>
                        <a:t>1</a:t>
                      </a:r>
                      <a:endParaRPr lang="zh-CN" altLang="en-US" sz="1600" dirty="0"/>
                    </a:p>
                  </a:txBody>
                  <a:tcPr/>
                </a:tc>
                <a:extLst>
                  <a:ext uri="{0D108BD9-81ED-4DB2-BD59-A6C34878D82A}">
                    <a16:rowId xmlns:a16="http://schemas.microsoft.com/office/drawing/2014/main" val="525559203"/>
                  </a:ext>
                </a:extLst>
              </a:tr>
              <a:tr h="360000">
                <a:tc>
                  <a:txBody>
                    <a:bodyPr/>
                    <a:lstStyle/>
                    <a:p>
                      <a:r>
                        <a:rPr lang="en-US" altLang="zh-CN" sz="1600" dirty="0"/>
                        <a:t>6</a:t>
                      </a:r>
                      <a:endParaRPr lang="zh-CN" altLang="en-US" sz="1600" dirty="0"/>
                    </a:p>
                  </a:txBody>
                  <a:tcPr/>
                </a:tc>
                <a:tc>
                  <a:txBody>
                    <a:bodyPr/>
                    <a:lstStyle/>
                    <a:p>
                      <a:r>
                        <a:rPr lang="en-US" altLang="zh-CN" sz="1600" dirty="0"/>
                        <a:t>8</a:t>
                      </a:r>
                      <a:endParaRPr lang="zh-CN" altLang="en-US" sz="1600" dirty="0"/>
                    </a:p>
                  </a:txBody>
                  <a:tcPr/>
                </a:tc>
                <a:extLst>
                  <a:ext uri="{0D108BD9-81ED-4DB2-BD59-A6C34878D82A}">
                    <a16:rowId xmlns:a16="http://schemas.microsoft.com/office/drawing/2014/main" val="2430610619"/>
                  </a:ext>
                </a:extLst>
              </a:tr>
            </a:tbl>
          </a:graphicData>
        </a:graphic>
      </p:graphicFrame>
      <p:graphicFrame>
        <p:nvGraphicFramePr>
          <p:cNvPr id="107" name="表格 106"/>
          <p:cNvGraphicFramePr>
            <a:graphicFrameLocks noGrp="1"/>
          </p:cNvGraphicFramePr>
          <p:nvPr/>
        </p:nvGraphicFramePr>
        <p:xfrm>
          <a:off x="7578476" y="3632986"/>
          <a:ext cx="720000" cy="1080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519364398"/>
                    </a:ext>
                  </a:extLst>
                </a:gridCol>
                <a:gridCol w="360000">
                  <a:extLst>
                    <a:ext uri="{9D8B030D-6E8A-4147-A177-3AD203B41FA5}">
                      <a16:colId xmlns:a16="http://schemas.microsoft.com/office/drawing/2014/main" val="160878414"/>
                    </a:ext>
                  </a:extLst>
                </a:gridCol>
              </a:tblGrid>
              <a:tr h="360000">
                <a:tc>
                  <a:txBody>
                    <a:bodyPr/>
                    <a:lstStyle/>
                    <a:p>
                      <a:r>
                        <a:rPr lang="en-US" altLang="zh-CN" sz="1600" dirty="0"/>
                        <a:t>A</a:t>
                      </a:r>
                      <a:endParaRPr lang="zh-CN" altLang="en-US" sz="1600" dirty="0"/>
                    </a:p>
                  </a:txBody>
                  <a:tcPr/>
                </a:tc>
                <a:tc>
                  <a:txBody>
                    <a:bodyPr/>
                    <a:lstStyle/>
                    <a:p>
                      <a:r>
                        <a:rPr lang="en-US" altLang="zh-CN" sz="1600" dirty="0"/>
                        <a:t>B</a:t>
                      </a:r>
                      <a:endParaRPr lang="zh-CN" altLang="en-US" sz="1600" dirty="0"/>
                    </a:p>
                  </a:txBody>
                  <a:tcPr/>
                </a:tc>
                <a:extLst>
                  <a:ext uri="{0D108BD9-81ED-4DB2-BD59-A6C34878D82A}">
                    <a16:rowId xmlns:a16="http://schemas.microsoft.com/office/drawing/2014/main" val="3183368746"/>
                  </a:ext>
                </a:extLst>
              </a:tr>
              <a:tr h="360000">
                <a:tc>
                  <a:txBody>
                    <a:bodyPr/>
                    <a:lstStyle/>
                    <a:p>
                      <a:r>
                        <a:rPr lang="en-US" altLang="zh-CN" sz="1600" dirty="0"/>
                        <a:t>7</a:t>
                      </a:r>
                      <a:endParaRPr lang="zh-CN" altLang="en-US" sz="1600" dirty="0"/>
                    </a:p>
                  </a:txBody>
                  <a:tcPr/>
                </a:tc>
                <a:tc>
                  <a:txBody>
                    <a:bodyPr/>
                    <a:lstStyle/>
                    <a:p>
                      <a:r>
                        <a:rPr lang="en-US" altLang="zh-CN" sz="1600" dirty="0"/>
                        <a:t>4</a:t>
                      </a:r>
                      <a:endParaRPr lang="zh-CN" altLang="en-US" sz="1600" dirty="0"/>
                    </a:p>
                  </a:txBody>
                  <a:tcPr/>
                </a:tc>
                <a:extLst>
                  <a:ext uri="{0D108BD9-81ED-4DB2-BD59-A6C34878D82A}">
                    <a16:rowId xmlns:a16="http://schemas.microsoft.com/office/drawing/2014/main" val="525559203"/>
                  </a:ext>
                </a:extLst>
              </a:tr>
              <a:tr h="360000">
                <a:tc>
                  <a:txBody>
                    <a:bodyPr/>
                    <a:lstStyle/>
                    <a:p>
                      <a:r>
                        <a:rPr lang="en-US" altLang="zh-CN" sz="1600" dirty="0"/>
                        <a:t>8</a:t>
                      </a:r>
                      <a:endParaRPr lang="zh-CN" altLang="en-US" sz="1600" dirty="0"/>
                    </a:p>
                  </a:txBody>
                  <a:tcPr/>
                </a:tc>
                <a:tc>
                  <a:txBody>
                    <a:bodyPr/>
                    <a:lstStyle/>
                    <a:p>
                      <a:r>
                        <a:rPr lang="en-US" altLang="zh-CN" sz="1600" dirty="0"/>
                        <a:t>2</a:t>
                      </a:r>
                      <a:endParaRPr lang="zh-CN" altLang="en-US" sz="1600" dirty="0"/>
                    </a:p>
                  </a:txBody>
                  <a:tcPr/>
                </a:tc>
                <a:extLst>
                  <a:ext uri="{0D108BD9-81ED-4DB2-BD59-A6C34878D82A}">
                    <a16:rowId xmlns:a16="http://schemas.microsoft.com/office/drawing/2014/main" val="2430610619"/>
                  </a:ext>
                </a:extLst>
              </a:tr>
            </a:tbl>
          </a:graphicData>
        </a:graphic>
      </p:graphicFrame>
      <p:sp>
        <p:nvSpPr>
          <p:cNvPr id="80" name="文本框 79"/>
          <p:cNvSpPr txBox="1"/>
          <p:nvPr/>
        </p:nvSpPr>
        <p:spPr>
          <a:xfrm>
            <a:off x="3100646" y="5426240"/>
            <a:ext cx="3133899" cy="369332"/>
          </a:xfrm>
          <a:prstGeom prst="rect">
            <a:avLst/>
          </a:prstGeom>
          <a:noFill/>
        </p:spPr>
        <p:txBody>
          <a:bodyPr wrap="square" rtlCol="0">
            <a:spAutoFit/>
          </a:bodyPr>
          <a:lstStyle/>
          <a:p>
            <a:r>
              <a:rPr lang="en-US" altLang="zh-CN" dirty="0"/>
              <a:t>SELECT * FROM T WHERE A = 3</a:t>
            </a:r>
            <a:endParaRPr lang="zh-CN" altLang="en-US" dirty="0"/>
          </a:p>
        </p:txBody>
      </p:sp>
      <p:pic>
        <p:nvPicPr>
          <p:cNvPr id="81" name="图片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128" y="5187463"/>
            <a:ext cx="1432049" cy="1235595"/>
          </a:xfrm>
          <a:prstGeom prst="rect">
            <a:avLst/>
          </a:prstGeom>
        </p:spPr>
      </p:pic>
      <p:sp>
        <p:nvSpPr>
          <p:cNvPr id="82" name="矩形 81"/>
          <p:cNvSpPr/>
          <p:nvPr/>
        </p:nvSpPr>
        <p:spPr>
          <a:xfrm>
            <a:off x="3678349" y="2279582"/>
            <a:ext cx="3087127" cy="369332"/>
          </a:xfrm>
          <a:prstGeom prst="rect">
            <a:avLst/>
          </a:prstGeom>
        </p:spPr>
        <p:txBody>
          <a:bodyPr wrap="none">
            <a:spAutoFit/>
          </a:bodyPr>
          <a:lstStyle/>
          <a:p>
            <a:r>
              <a:rPr lang="en-US" altLang="zh-CN" dirty="0"/>
              <a:t>SELECT * FROM T WHERE </a:t>
            </a:r>
            <a:r>
              <a:rPr lang="en-US" altLang="zh-CN" dirty="0">
                <a:solidFill>
                  <a:srgbClr val="FF0000"/>
                </a:solidFill>
              </a:rPr>
              <a:t>B</a:t>
            </a:r>
            <a:r>
              <a:rPr lang="en-US" altLang="zh-CN" dirty="0"/>
              <a:t> = 3</a:t>
            </a:r>
            <a:endParaRPr lang="zh-CN" altLang="en-US" dirty="0"/>
          </a:p>
        </p:txBody>
      </p:sp>
      <p:pic>
        <p:nvPicPr>
          <p:cNvPr id="83" name="图片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787" y="1876377"/>
            <a:ext cx="2054976" cy="1071211"/>
          </a:xfrm>
          <a:prstGeom prst="rect">
            <a:avLst/>
          </a:prstGeom>
        </p:spPr>
      </p:pic>
      <p:sp>
        <p:nvSpPr>
          <p:cNvPr id="89" name="矩形 88"/>
          <p:cNvSpPr/>
          <p:nvPr/>
        </p:nvSpPr>
        <p:spPr>
          <a:xfrm>
            <a:off x="8462356" y="1662545"/>
            <a:ext cx="623455" cy="1421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6551076" y="2931054"/>
            <a:ext cx="2277687"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又要广播查询！</a:t>
            </a:r>
          </a:p>
        </p:txBody>
      </p:sp>
      <p:sp>
        <p:nvSpPr>
          <p:cNvPr id="2" name="灯片编号占位符 1"/>
          <p:cNvSpPr>
            <a:spLocks noGrp="1"/>
          </p:cNvSpPr>
          <p:nvPr>
            <p:ph type="sldNum" sz="quarter" idx="12"/>
          </p:nvPr>
        </p:nvSpPr>
        <p:spPr/>
        <p:txBody>
          <a:bodyPr/>
          <a:lstStyle/>
          <a:p>
            <a:fld id="{4E461666-614C-3643-ADC9-2769115EBDBB}" type="slidenum">
              <a:rPr kumimoji="1" lang="zh-CN" altLang="en-US" smtClean="0"/>
              <a:t>46</a:t>
            </a:fld>
            <a:endParaRPr kumimoji="1" lang="zh-CN" altLang="en-US"/>
          </a:p>
        </p:txBody>
      </p:sp>
    </p:spTree>
    <p:extLst>
      <p:ext uri="{BB962C8B-B14F-4D97-AF65-F5344CB8AC3E}">
        <p14:creationId xmlns:p14="http://schemas.microsoft.com/office/powerpoint/2010/main" val="304949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par>
                                <p:cTn id="11" presetID="10" presetClass="entr" presetSubtype="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animEffect transition="in" filter="fade">
                                      <p:cBhvr>
                                        <p:cTn id="13" dur="500"/>
                                        <p:tgtEl>
                                          <p:spTgt spid="106"/>
                                        </p:tgtEl>
                                      </p:cBhvr>
                                    </p:animEffect>
                                  </p:childTnLst>
                                </p:cTn>
                              </p:par>
                              <p:par>
                                <p:cTn id="14" presetID="10" presetClass="entr" presetSubtype="0" fill="hold"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10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a:xfrm>
            <a:off x="476251" y="1365257"/>
            <a:ext cx="5924549" cy="20928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5000"/>
              </a:lnSpc>
              <a:spcBef>
                <a:spcPts val="600"/>
              </a:spcBef>
              <a:defRPr/>
            </a:pPr>
            <a:r>
              <a:rPr lang="zh-CN" altLang="en-US" sz="2400" dirty="0">
                <a:solidFill>
                  <a:prstClr val="black"/>
                </a:solidFill>
                <a:latin typeface="Times New Roman" panose="02020603050405020304" pitchFamily="18" charset="0"/>
                <a:ea typeface="黑体" panose="02010609060101010101" pitchFamily="49" charset="-122"/>
              </a:rPr>
              <a:t>把数据定位的架构抽象成两层</a:t>
            </a:r>
            <a:endParaRPr lang="en-US" altLang="zh-CN" sz="2400" dirty="0">
              <a:solidFill>
                <a:prstClr val="black"/>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索引服务器（</a:t>
            </a:r>
            <a:r>
              <a:rPr lang="en-US" altLang="zh-CN" sz="2000" dirty="0">
                <a:solidFill>
                  <a:srgbClr val="2121FF"/>
                </a:solidFill>
                <a:latin typeface="Times New Roman" panose="02020603050405020304" pitchFamily="18" charset="0"/>
                <a:ea typeface="黑体" panose="02010609060101010101" pitchFamily="49" charset="-122"/>
              </a:rPr>
              <a:t>Index Server</a:t>
            </a:r>
            <a:r>
              <a:rPr lang="zh-CN" altLang="en-US" sz="2000" dirty="0">
                <a:solidFill>
                  <a:srgbClr val="2121FF"/>
                </a:solidFill>
                <a:latin typeface="Times New Roman" panose="02020603050405020304" pitchFamily="18" charset="0"/>
                <a:ea typeface="黑体" panose="02010609060101010101" pitchFamily="49" charset="-122"/>
              </a:rPr>
              <a:t>）</a:t>
            </a:r>
            <a:endParaRPr lang="en-US" altLang="zh-CN" sz="2000" dirty="0">
              <a:solidFill>
                <a:srgbClr val="2121FF"/>
              </a:solidFill>
              <a:latin typeface="Times New Roman" panose="02020603050405020304" pitchFamily="18" charset="0"/>
              <a:ea typeface="黑体" panose="02010609060101010101" pitchFamily="49" charset="-122"/>
            </a:endParaRPr>
          </a:p>
          <a:p>
            <a:pPr lvl="1" algn="just">
              <a:lnSpc>
                <a:spcPct val="125000"/>
              </a:lnSpc>
              <a:spcBef>
                <a:spcPts val="600"/>
              </a:spcBef>
              <a:defRPr/>
            </a:pPr>
            <a:r>
              <a:rPr lang="zh-CN" altLang="en-US" sz="2000" dirty="0">
                <a:solidFill>
                  <a:srgbClr val="2121FF"/>
                </a:solidFill>
                <a:latin typeface="Times New Roman" panose="02020603050405020304" pitchFamily="18" charset="0"/>
                <a:ea typeface="黑体" panose="02010609060101010101" pitchFamily="49" charset="-122"/>
              </a:rPr>
              <a:t>数据服务器（</a:t>
            </a:r>
            <a:r>
              <a:rPr lang="en-US" altLang="zh-CN" sz="2000" dirty="0">
                <a:solidFill>
                  <a:srgbClr val="2121FF"/>
                </a:solidFill>
                <a:latin typeface="Times New Roman" panose="02020603050405020304" pitchFamily="18" charset="0"/>
                <a:ea typeface="黑体" panose="02010609060101010101" pitchFamily="49" charset="-122"/>
              </a:rPr>
              <a:t>Data Server</a:t>
            </a:r>
            <a:r>
              <a:rPr lang="zh-CN" altLang="en-US" sz="2000" dirty="0">
                <a:solidFill>
                  <a:srgbClr val="2121FF"/>
                </a:solidFill>
                <a:latin typeface="Times New Roman" panose="02020603050405020304" pitchFamily="18" charset="0"/>
                <a:ea typeface="黑体" panose="02010609060101010101" pitchFamily="49" charset="-122"/>
              </a:rPr>
              <a:t>）</a:t>
            </a:r>
            <a:endParaRPr lang="en-US" altLang="zh-CN" sz="2000" dirty="0">
              <a:solidFill>
                <a:srgbClr val="2121FF"/>
              </a:solidFill>
              <a:latin typeface="Times New Roman" panose="02020603050405020304" pitchFamily="18" charset="0"/>
              <a:ea typeface="黑体" panose="02010609060101010101" pitchFamily="49" charset="-122"/>
            </a:endParaRPr>
          </a:p>
        </p:txBody>
      </p:sp>
      <p:sp>
        <p:nvSpPr>
          <p:cNvPr id="47" name="Rectangle 4"/>
          <p:cNvSpPr>
            <a:spLocks noChangeArrowheads="1"/>
          </p:cNvSpPr>
          <p:nvPr/>
        </p:nvSpPr>
        <p:spPr bwMode="auto">
          <a:xfrm>
            <a:off x="476254" y="330201"/>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endParaRPr lang="zh-CN" altLang="en-US" sz="2800" dirty="0">
              <a:solidFill>
                <a:srgbClr val="1A9EE9"/>
              </a:solidFill>
              <a:latin typeface="微软雅黑" pitchFamily="34" charset="-122"/>
              <a:ea typeface="微软雅黑" pitchFamily="34" charset="-122"/>
            </a:endParaRPr>
          </a:p>
        </p:txBody>
      </p:sp>
      <p:grpSp>
        <p:nvGrpSpPr>
          <p:cNvPr id="48" name="组合 46">
            <a:extLst>
              <a:ext uri="{FF2B5EF4-FFF2-40B4-BE49-F238E27FC236}">
                <a16:creationId xmlns:a16="http://schemas.microsoft.com/office/drawing/2014/main" id="{74B261AD-DDF7-498E-B26B-BDADE397094D}"/>
              </a:ext>
            </a:extLst>
          </p:cNvPr>
          <p:cNvGrpSpPr>
            <a:grpSpLocks/>
          </p:cNvGrpSpPr>
          <p:nvPr/>
        </p:nvGrpSpPr>
        <p:grpSpPr bwMode="auto">
          <a:xfrm>
            <a:off x="8791" y="284166"/>
            <a:ext cx="1946032" cy="530225"/>
            <a:chOff x="2251007" y="284389"/>
            <a:chExt cx="1503357" cy="529772"/>
          </a:xfrm>
          <a:solidFill>
            <a:srgbClr val="024C89"/>
          </a:solidFill>
        </p:grpSpPr>
        <p:sp>
          <p:nvSpPr>
            <p:cNvPr id="49" name="矩形 48">
              <a:extLst>
                <a:ext uri="{FF2B5EF4-FFF2-40B4-BE49-F238E27FC236}">
                  <a16:creationId xmlns:a16="http://schemas.microsoft.com/office/drawing/2014/main" id="{9F53D249-43E1-456B-9450-05634B25B542}"/>
                </a:ext>
              </a:extLst>
            </p:cNvPr>
            <p:cNvSpPr/>
            <p:nvPr/>
          </p:nvSpPr>
          <p:spPr>
            <a:xfrm>
              <a:off x="2251007" y="284389"/>
              <a:ext cx="1347131"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大数据定位</a:t>
              </a:r>
            </a:p>
          </p:txBody>
        </p:sp>
        <p:sp>
          <p:nvSpPr>
            <p:cNvPr id="50" name="矩形 49">
              <a:extLst>
                <a:ext uri="{FF2B5EF4-FFF2-40B4-BE49-F238E27FC236}">
                  <a16:creationId xmlns:a16="http://schemas.microsoft.com/office/drawing/2014/main" id="{023F5FD8-E5AF-4013-B776-C3333B220823}"/>
                </a:ext>
              </a:extLst>
            </p:cNvPr>
            <p:cNvSpPr/>
            <p:nvPr/>
          </p:nvSpPr>
          <p:spPr>
            <a:xfrm>
              <a:off x="3640064"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组合 14"/>
          <p:cNvGrpSpPr/>
          <p:nvPr/>
        </p:nvGrpSpPr>
        <p:grpSpPr>
          <a:xfrm>
            <a:off x="647452" y="1266090"/>
            <a:ext cx="8379506" cy="3919337"/>
            <a:chOff x="303414" y="1879059"/>
            <a:chExt cx="8379506" cy="2981651"/>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14" y="3151103"/>
              <a:ext cx="3873731" cy="1709607"/>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508058"/>
              <a:ext cx="3662865" cy="99569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1956" y="1879059"/>
              <a:ext cx="3420964" cy="1065233"/>
            </a:xfrm>
            <a:prstGeom prst="rect">
              <a:avLst/>
            </a:prstGeom>
          </p:spPr>
        </p:pic>
        <p:cxnSp>
          <p:nvCxnSpPr>
            <p:cNvPr id="5" name="直接箭头连接符 4"/>
            <p:cNvCxnSpPr/>
            <p:nvPr/>
          </p:nvCxnSpPr>
          <p:spPr>
            <a:xfrm flipH="1">
              <a:off x="2065612" y="2944292"/>
              <a:ext cx="203662" cy="341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4106059" y="2492653"/>
              <a:ext cx="2226289" cy="87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4131760" y="2265549"/>
              <a:ext cx="1087444" cy="223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1188720" y="1879059"/>
            <a:ext cx="3217025" cy="5326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71208" y="5600138"/>
            <a:ext cx="6924502" cy="773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索引服务器也需要使用分布式架构！</a:t>
            </a:r>
          </a:p>
        </p:txBody>
      </p:sp>
      <p:sp>
        <p:nvSpPr>
          <p:cNvPr id="4" name="灯片编号占位符 3"/>
          <p:cNvSpPr>
            <a:spLocks noGrp="1"/>
          </p:cNvSpPr>
          <p:nvPr>
            <p:ph type="sldNum" sz="quarter" idx="12"/>
          </p:nvPr>
        </p:nvSpPr>
        <p:spPr/>
        <p:txBody>
          <a:bodyPr/>
          <a:lstStyle/>
          <a:p>
            <a:fld id="{4E461666-614C-3643-ADC9-2769115EBDBB}" type="slidenum">
              <a:rPr kumimoji="1" lang="zh-CN" altLang="en-US" smtClean="0"/>
              <a:t>47</a:t>
            </a:fld>
            <a:endParaRPr kumimoji="1" lang="zh-CN" altLang="en-US"/>
          </a:p>
        </p:txBody>
      </p:sp>
    </p:spTree>
    <p:extLst>
      <p:ext uri="{BB962C8B-B14F-4D97-AF65-F5344CB8AC3E}">
        <p14:creationId xmlns:p14="http://schemas.microsoft.com/office/powerpoint/2010/main" val="5751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animEffect transition="in" filter="fade">
                                      <p:cBhvr>
                                        <p:cTn id="7" dur="500"/>
                                        <p:tgtEl>
                                          <p:spTgt spid="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xEl>
                                              <p:pRg st="2" end="2"/>
                                            </p:txEl>
                                          </p:spTgt>
                                        </p:tgtEl>
                                        <p:attrNameLst>
                                          <p:attrName>style.visibility</p:attrName>
                                        </p:attrNameLst>
                                      </p:cBhvr>
                                      <p:to>
                                        <p:strVal val="visible"/>
                                      </p:to>
                                    </p:set>
                                    <p:animEffect transition="in" filter="fade">
                                      <p:cBhvr>
                                        <p:cTn id="12" dur="500"/>
                                        <p:tgtEl>
                                          <p:spTgt spid="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5042"/>
            <a:ext cx="9144000" cy="1282977"/>
          </a:xfrm>
        </p:spPr>
        <p:txBody>
          <a:bodyPr>
            <a:normAutofit/>
          </a:bodyPr>
          <a:lstStyle/>
          <a:p>
            <a:pPr algn="ctr"/>
            <a:r>
              <a:rPr lang="zh-CN" altLang="en-US" sz="3400" b="1" dirty="0">
                <a:solidFill>
                  <a:srgbClr val="0060FF"/>
                </a:solidFill>
                <a:latin typeface="Microsoft JhengHei" panose="020B0604030504040204" pitchFamily="34" charset="-120"/>
                <a:ea typeface="Microsoft JhengHei" panose="020B0604030504040204" pitchFamily="34" charset="-120"/>
              </a:rPr>
              <a:t>出租车大数据：</a:t>
            </a:r>
            <a:r>
              <a:rPr lang="en-US" altLang="zh-CN" sz="3400" b="1" dirty="0">
                <a:solidFill>
                  <a:srgbClr val="0060FF"/>
                </a:solidFill>
                <a:latin typeface="Microsoft JhengHei" panose="020B0604030504040204" pitchFamily="34" charset="-120"/>
                <a:ea typeface="Microsoft JhengHei" panose="020B0604030504040204" pitchFamily="34" charset="-120"/>
              </a:rPr>
              <a:t>yellow taxi</a:t>
            </a:r>
            <a:r>
              <a:rPr lang="zh-CN" altLang="en-US" sz="3400" b="1" dirty="0">
                <a:solidFill>
                  <a:srgbClr val="0060FF"/>
                </a:solidFill>
                <a:latin typeface="Microsoft JhengHei" panose="020B0604030504040204" pitchFamily="34" charset="-120"/>
                <a:ea typeface="Microsoft JhengHei" panose="020B0604030504040204" pitchFamily="34" charset="-120"/>
              </a:rPr>
              <a:t>每日经营情况分析</a:t>
            </a:r>
            <a:endParaRPr lang="zh-CN" altLang="en-US" sz="3400" b="1" dirty="0">
              <a:latin typeface="Microsoft JhengHei" panose="020B0604030504040204" pitchFamily="34" charset="-120"/>
              <a:ea typeface="Microsoft JhengHei" panose="020B0604030504040204" pitchFamily="34" charset="-120"/>
            </a:endParaRPr>
          </a:p>
        </p:txBody>
      </p:sp>
      <p:sp>
        <p:nvSpPr>
          <p:cNvPr id="4" name="灯片编号占位符 3"/>
          <p:cNvSpPr>
            <a:spLocks noGrp="1"/>
          </p:cNvSpPr>
          <p:nvPr>
            <p:ph type="sldNum" sz="quarter" idx="12"/>
          </p:nvPr>
        </p:nvSpPr>
        <p:spPr/>
        <p:txBody>
          <a:bodyPr/>
          <a:lstStyle/>
          <a:p>
            <a:fld id="{4E461666-614C-3643-ADC9-2769115EBDBB}" type="slidenum">
              <a:rPr kumimoji="1" lang="zh-CN" altLang="en-US" smtClean="0"/>
              <a:t>5</a:t>
            </a:fld>
            <a:endParaRPr kumimoji="1" lang="zh-CN" altLang="en-US"/>
          </a:p>
        </p:txBody>
      </p:sp>
      <p:pic>
        <p:nvPicPr>
          <p:cNvPr id="5" name="图片 4"/>
          <p:cNvPicPr>
            <a:picLocks noChangeAspect="1"/>
          </p:cNvPicPr>
          <p:nvPr/>
        </p:nvPicPr>
        <p:blipFill>
          <a:blip r:embed="rId3"/>
          <a:stretch>
            <a:fillRect/>
          </a:stretch>
        </p:blipFill>
        <p:spPr>
          <a:xfrm>
            <a:off x="292852" y="1548020"/>
            <a:ext cx="8558296" cy="5011806"/>
          </a:xfrm>
          <a:prstGeom prst="rect">
            <a:avLst/>
          </a:prstGeom>
        </p:spPr>
      </p:pic>
      <p:pic>
        <p:nvPicPr>
          <p:cNvPr id="2050" name="Picture 2" descr="悟空问答- 纽约有几个区？(2个回答)">
            <a:extLst>
              <a:ext uri="{FF2B5EF4-FFF2-40B4-BE49-F238E27FC236}">
                <a16:creationId xmlns:a16="http://schemas.microsoft.com/office/drawing/2014/main" id="{1D49927E-C392-D446-8FEB-3D3AECB897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26" b="8010"/>
          <a:stretch/>
        </p:blipFill>
        <p:spPr bwMode="auto">
          <a:xfrm>
            <a:off x="5461088" y="3163988"/>
            <a:ext cx="2202575" cy="206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964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128" y="2"/>
            <a:ext cx="8019221" cy="1183791"/>
          </a:xfrm>
        </p:spPr>
        <p:txBody>
          <a:bodyPr>
            <a:normAutofit fontScale="90000"/>
          </a:bodyPr>
          <a:lstStyle/>
          <a:p>
            <a:pPr algn="ctr"/>
            <a:r>
              <a:rPr lang="zh-CN" altLang="en-US" sz="4000" b="1" dirty="0">
                <a:solidFill>
                  <a:srgbClr val="0060FF"/>
                </a:solidFill>
                <a:latin typeface="Microsoft JhengHei" panose="020B0604030504040204" pitchFamily="34" charset="-120"/>
                <a:ea typeface="Microsoft JhengHei" panose="020B0604030504040204" pitchFamily="34" charset="-120"/>
              </a:rPr>
              <a:t>出租车大数据：各行政区车费的分布</a:t>
            </a:r>
            <a:endParaRPr lang="zh-CN" altLang="en-US" sz="5400" b="1" dirty="0">
              <a:latin typeface="Microsoft JhengHei" panose="020B0604030504040204" pitchFamily="34" charset="-120"/>
              <a:ea typeface="Microsoft JhengHei" panose="020B0604030504040204" pitchFamily="34" charset="-120"/>
            </a:endParaRPr>
          </a:p>
        </p:txBody>
      </p:sp>
      <p:sp>
        <p:nvSpPr>
          <p:cNvPr id="4" name="灯片编号占位符 3"/>
          <p:cNvSpPr>
            <a:spLocks noGrp="1"/>
          </p:cNvSpPr>
          <p:nvPr>
            <p:ph type="sldNum" sz="quarter" idx="12"/>
          </p:nvPr>
        </p:nvSpPr>
        <p:spPr/>
        <p:txBody>
          <a:bodyPr/>
          <a:lstStyle/>
          <a:p>
            <a:fld id="{4E461666-614C-3643-ADC9-2769115EBDBB}" type="slidenum">
              <a:rPr kumimoji="1" lang="zh-CN" altLang="en-US" smtClean="0"/>
              <a:t>6</a:t>
            </a:fld>
            <a:endParaRPr kumimoji="1" lang="zh-CN" altLang="en-US"/>
          </a:p>
        </p:txBody>
      </p:sp>
      <p:pic>
        <p:nvPicPr>
          <p:cNvPr id="3" name="图片 2"/>
          <p:cNvPicPr>
            <a:picLocks noChangeAspect="1"/>
          </p:cNvPicPr>
          <p:nvPr/>
        </p:nvPicPr>
        <p:blipFill>
          <a:blip r:embed="rId3"/>
          <a:stretch>
            <a:fillRect/>
          </a:stretch>
        </p:blipFill>
        <p:spPr>
          <a:xfrm>
            <a:off x="17217" y="1183794"/>
            <a:ext cx="9109566" cy="4898955"/>
          </a:xfrm>
          <a:prstGeom prst="rect">
            <a:avLst/>
          </a:prstGeom>
        </p:spPr>
      </p:pic>
      <p:pic>
        <p:nvPicPr>
          <p:cNvPr id="5" name="Picture 2" descr="悟空问答- 纽约有几个区？(2个回答)">
            <a:extLst>
              <a:ext uri="{FF2B5EF4-FFF2-40B4-BE49-F238E27FC236}">
                <a16:creationId xmlns:a16="http://schemas.microsoft.com/office/drawing/2014/main" id="{48ACBD58-E4C7-7B4C-AFF4-8850C0E412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26" b="8010"/>
          <a:stretch/>
        </p:blipFill>
        <p:spPr bwMode="auto">
          <a:xfrm>
            <a:off x="978541" y="1183794"/>
            <a:ext cx="2172164" cy="203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207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129" y="3"/>
            <a:ext cx="7886700" cy="1457322"/>
          </a:xfrm>
        </p:spPr>
        <p:txBody>
          <a:bodyPr>
            <a:normAutofit/>
          </a:bodyPr>
          <a:lstStyle/>
          <a:p>
            <a:pPr algn="ctr"/>
            <a:r>
              <a:rPr lang="zh-CN" altLang="en-US" b="1" dirty="0">
                <a:solidFill>
                  <a:srgbClr val="0060FF"/>
                </a:solidFill>
                <a:latin typeface="Microsoft JhengHei" panose="020B0604030504040204" pitchFamily="34" charset="-120"/>
                <a:ea typeface="Microsoft JhengHei" panose="020B0604030504040204" pitchFamily="34" charset="-120"/>
              </a:rPr>
              <a:t>出租车大数据：实时状态</a:t>
            </a:r>
            <a:endParaRPr lang="zh-CN" altLang="en-US" sz="6000" b="1" dirty="0">
              <a:latin typeface="Microsoft JhengHei" panose="020B0604030504040204" pitchFamily="34" charset="-120"/>
              <a:ea typeface="Microsoft JhengHei" panose="020B0604030504040204" pitchFamily="34" charset="-120"/>
            </a:endParaRPr>
          </a:p>
        </p:txBody>
      </p:sp>
      <p:sp>
        <p:nvSpPr>
          <p:cNvPr id="4" name="灯片编号占位符 3"/>
          <p:cNvSpPr>
            <a:spLocks noGrp="1"/>
          </p:cNvSpPr>
          <p:nvPr>
            <p:ph type="sldNum" sz="quarter" idx="12"/>
          </p:nvPr>
        </p:nvSpPr>
        <p:spPr/>
        <p:txBody>
          <a:bodyPr/>
          <a:lstStyle/>
          <a:p>
            <a:fld id="{4E461666-614C-3643-ADC9-2769115EBDBB}" type="slidenum">
              <a:rPr kumimoji="1" lang="zh-CN" altLang="en-US" smtClean="0"/>
              <a:t>7</a:t>
            </a:fld>
            <a:endParaRPr kumimoji="1"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079" y="1457325"/>
            <a:ext cx="4876800" cy="4876800"/>
          </a:xfrm>
          <a:prstGeom prst="rect">
            <a:avLst/>
          </a:prstGeom>
        </p:spPr>
      </p:pic>
    </p:spTree>
    <p:extLst>
      <p:ext uri="{BB962C8B-B14F-4D97-AF65-F5344CB8AC3E}">
        <p14:creationId xmlns:p14="http://schemas.microsoft.com/office/powerpoint/2010/main" val="3152395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86F74058-54B2-4C44-9211-7F000CFDF081}"/>
              </a:ext>
            </a:extLst>
          </p:cNvPr>
          <p:cNvCxnSpPr/>
          <p:nvPr/>
        </p:nvCxnSpPr>
        <p:spPr>
          <a:xfrm>
            <a:off x="0" y="814388"/>
            <a:ext cx="9144000" cy="0"/>
          </a:xfrm>
          <a:prstGeom prst="line">
            <a:avLst/>
          </a:prstGeom>
          <a:ln w="25400">
            <a:solidFill>
              <a:srgbClr val="024C89"/>
            </a:solidFill>
          </a:ln>
        </p:spPr>
        <p:style>
          <a:lnRef idx="1">
            <a:schemeClr val="accent1"/>
          </a:lnRef>
          <a:fillRef idx="0">
            <a:schemeClr val="accent1"/>
          </a:fillRef>
          <a:effectRef idx="0">
            <a:schemeClr val="accent1"/>
          </a:effectRef>
          <a:fontRef idx="minor">
            <a:schemeClr val="tx1"/>
          </a:fontRef>
        </p:style>
      </p:cxnSp>
      <p:grpSp>
        <p:nvGrpSpPr>
          <p:cNvPr id="19" name="组合 46">
            <a:extLst>
              <a:ext uri="{FF2B5EF4-FFF2-40B4-BE49-F238E27FC236}">
                <a16:creationId xmlns:a16="http://schemas.microsoft.com/office/drawing/2014/main" id="{74B261AD-DDF7-498E-B26B-BDADE397094D}"/>
              </a:ext>
            </a:extLst>
          </p:cNvPr>
          <p:cNvGrpSpPr>
            <a:grpSpLocks/>
          </p:cNvGrpSpPr>
          <p:nvPr/>
        </p:nvGrpSpPr>
        <p:grpSpPr bwMode="auto">
          <a:xfrm>
            <a:off x="-1" y="284163"/>
            <a:ext cx="3176953" cy="530225"/>
            <a:chOff x="2414435" y="284389"/>
            <a:chExt cx="2547881" cy="529772"/>
          </a:xfrm>
          <a:solidFill>
            <a:srgbClr val="024C89"/>
          </a:solidFill>
        </p:grpSpPr>
        <p:sp>
          <p:nvSpPr>
            <p:cNvPr id="20" name="矩形 19">
              <a:extLst>
                <a:ext uri="{FF2B5EF4-FFF2-40B4-BE49-F238E27FC236}">
                  <a16:creationId xmlns:a16="http://schemas.microsoft.com/office/drawing/2014/main" id="{9F53D249-43E1-456B-9450-05634B25B542}"/>
                </a:ext>
              </a:extLst>
            </p:cNvPr>
            <p:cNvSpPr/>
            <p:nvPr/>
          </p:nvSpPr>
          <p:spPr>
            <a:xfrm>
              <a:off x="2414435" y="284389"/>
              <a:ext cx="2391274"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用户与大数据的交流</a:t>
              </a:r>
            </a:p>
          </p:txBody>
        </p:sp>
        <p:sp>
          <p:nvSpPr>
            <p:cNvPr id="21" name="矩形 20">
              <a:extLst>
                <a:ext uri="{FF2B5EF4-FFF2-40B4-BE49-F238E27FC236}">
                  <a16:creationId xmlns:a16="http://schemas.microsoft.com/office/drawing/2014/main" id="{023F5FD8-E5AF-4013-B776-C3333B220823}"/>
                </a:ext>
              </a:extLst>
            </p:cNvPr>
            <p:cNvSpPr/>
            <p:nvPr/>
          </p:nvSpPr>
          <p:spPr>
            <a:xfrm>
              <a:off x="4848016"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3" name="Content Placeholder 2"/>
          <p:cNvSpPr txBox="1">
            <a:spLocks/>
          </p:cNvSpPr>
          <p:nvPr/>
        </p:nvSpPr>
        <p:spPr>
          <a:xfrm>
            <a:off x="500063" y="1821016"/>
            <a:ext cx="8158162" cy="4313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just" defTabSz="914400" rtl="0" eaLnBrk="1" fontAlgn="auto" latinLnBrk="0" hangingPunct="1">
              <a:lnSpc>
                <a:spcPct val="114000"/>
              </a:lnSpc>
              <a:spcBef>
                <a:spcPts val="0"/>
              </a:spcBef>
              <a:buClrTx/>
              <a:buSzTx/>
              <a:buFont typeface="Wingdings" panose="05000000000000000000" pitchFamily="2" charset="2"/>
              <a:buChar char="Ø"/>
              <a:tabLst/>
              <a:defRPr/>
            </a:pPr>
            <a:r>
              <a:rPr kumimoji="0" lang="zh-CN" altLang="en-US" b="1" i="0" u="none" strike="noStrike" kern="1200" cap="none" spc="-100" normalizeH="0" baseline="0" noProof="0" dirty="0">
                <a:ln>
                  <a:noFill/>
                </a:ln>
                <a:solidFill>
                  <a:prstClr val="black">
                    <a:lumMod val="75000"/>
                    <a:lumOff val="25000"/>
                  </a:prstClr>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rPr>
              <a:t>用户实时地与大数据进行交流</a:t>
            </a:r>
            <a:endParaRPr kumimoji="0" lang="en-US" altLang="zh-CN" b="1" i="0" u="none" strike="noStrike" kern="1200" cap="none" spc="-100" normalizeH="0" baseline="0" noProof="0" dirty="0">
              <a:ln>
                <a:noFill/>
              </a:ln>
              <a:solidFill>
                <a:prstClr val="black">
                  <a:lumMod val="75000"/>
                  <a:lumOff val="25000"/>
                </a:prstClr>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endParaRPr>
          </a:p>
          <a:p>
            <a:pPr marL="685800" lvl="1" algn="just">
              <a:lnSpc>
                <a:spcPct val="114000"/>
              </a:lnSpc>
              <a:spcBef>
                <a:spcPts val="0"/>
              </a:spcBef>
              <a:buFont typeface="Wingdings" panose="05000000000000000000" pitchFamily="2" charset="2"/>
              <a:buChar char="ü"/>
              <a:defRPr/>
            </a:pPr>
            <a:r>
              <a:rPr kumimoji="0" lang="zh-CN" altLang="en-US" b="1" i="0" u="none" strike="noStrike" kern="1200" cap="none" spc="0" normalizeH="0" baseline="0" noProof="0" dirty="0">
                <a:ln>
                  <a:noFill/>
                </a:ln>
                <a:solidFill>
                  <a:srgbClr val="0070C0"/>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rPr>
              <a:t>每一个查询的处理时间必须是用户可忍受的</a:t>
            </a:r>
            <a:endParaRPr kumimoji="0" lang="en-US" altLang="zh-CN" b="1" i="0" u="none" strike="noStrike" kern="1200" cap="none" spc="0" normalizeH="0" baseline="0" noProof="0" dirty="0">
              <a:ln>
                <a:noFill/>
              </a:ln>
              <a:solidFill>
                <a:srgbClr val="0070C0"/>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endParaRPr>
          </a:p>
          <a:p>
            <a:pPr marL="685800" lvl="1" algn="just">
              <a:lnSpc>
                <a:spcPct val="114000"/>
              </a:lnSpc>
              <a:spcBef>
                <a:spcPts val="0"/>
              </a:spcBef>
              <a:buFont typeface="Wingdings" panose="05000000000000000000" pitchFamily="2" charset="2"/>
              <a:buChar char="ü"/>
              <a:defRPr/>
            </a:pPr>
            <a:r>
              <a:rPr kumimoji="0" lang="zh-CN" altLang="en-US" b="1" i="0" u="none" strike="noStrike" kern="1200" cap="none" spc="0" normalizeH="0" baseline="0" noProof="0" dirty="0">
                <a:ln>
                  <a:noFill/>
                </a:ln>
                <a:solidFill>
                  <a:srgbClr val="0070C0"/>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rPr>
              <a:t>通过扫描所有数据得到结果的方式无法胜任</a:t>
            </a:r>
            <a:endParaRPr kumimoji="0" lang="en-US" altLang="zh-CN" b="1" i="0" u="none" strike="noStrike" kern="1200" cap="none" spc="0" normalizeH="0" baseline="0" noProof="0" dirty="0">
              <a:ln>
                <a:noFill/>
              </a:ln>
              <a:solidFill>
                <a:srgbClr val="0070C0"/>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endParaRPr>
          </a:p>
          <a:p>
            <a:pPr algn="just">
              <a:lnSpc>
                <a:spcPct val="114000"/>
              </a:lnSpc>
              <a:spcBef>
                <a:spcPts val="0"/>
              </a:spcBef>
              <a:buFont typeface="Wingdings" panose="05000000000000000000" pitchFamily="2" charset="2"/>
              <a:buChar char="Ø"/>
              <a:defRPr/>
            </a:pPr>
            <a:r>
              <a:rPr kumimoji="0" lang="zh-CN" altLang="en-US" b="1" i="0" u="none" strike="noStrike" kern="1200" cap="none" spc="-100" normalizeH="0" baseline="0" noProof="0" dirty="0">
                <a:ln>
                  <a:noFill/>
                </a:ln>
                <a:solidFill>
                  <a:prstClr val="black">
                    <a:lumMod val="75000"/>
                    <a:lumOff val="25000"/>
                  </a:prstClr>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rPr>
              <a:t>如何加速大数据分析？</a:t>
            </a:r>
            <a:endParaRPr kumimoji="0" lang="en-US" altLang="zh-CN" b="1" i="0" u="none" strike="noStrike" kern="1200" cap="none" spc="-100" normalizeH="0" baseline="0" noProof="0" dirty="0">
              <a:ln>
                <a:noFill/>
              </a:ln>
              <a:solidFill>
                <a:prstClr val="black">
                  <a:lumMod val="75000"/>
                  <a:lumOff val="25000"/>
                </a:prstClr>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endParaRPr>
          </a:p>
          <a:p>
            <a:pPr lvl="1" algn="just">
              <a:lnSpc>
                <a:spcPct val="114000"/>
              </a:lnSpc>
              <a:spcBef>
                <a:spcPts val="0"/>
              </a:spcBef>
              <a:buFont typeface="Wingdings" panose="05000000000000000000" pitchFamily="2" charset="2"/>
              <a:buChar char="ü"/>
              <a:defRPr/>
            </a:pPr>
            <a:r>
              <a:rPr kumimoji="0" lang="zh-CN" altLang="en-US" b="1" i="0" u="none" strike="noStrike" kern="1200" cap="none" spc="0" normalizeH="0" baseline="0" noProof="0" dirty="0">
                <a:ln>
                  <a:noFill/>
                </a:ln>
                <a:solidFill>
                  <a:srgbClr val="0070C0"/>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rPr>
              <a:t>减少数据访问：避免访问与分析查询不相关的数据</a:t>
            </a:r>
            <a:endParaRPr kumimoji="0" lang="en-US" altLang="zh-CN" b="1" i="0" u="none" strike="noStrike" kern="1200" cap="none" spc="0" normalizeH="0" baseline="0" noProof="0" dirty="0">
              <a:ln>
                <a:noFill/>
              </a:ln>
              <a:solidFill>
                <a:srgbClr val="0070C0"/>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endParaRPr>
          </a:p>
          <a:p>
            <a:pPr lvl="1" algn="just">
              <a:lnSpc>
                <a:spcPct val="114000"/>
              </a:lnSpc>
              <a:spcBef>
                <a:spcPts val="0"/>
              </a:spcBef>
              <a:buFont typeface="Wingdings" panose="05000000000000000000" pitchFamily="2" charset="2"/>
              <a:buChar char="ü"/>
              <a:defRPr/>
            </a:pPr>
            <a:r>
              <a:rPr kumimoji="0" lang="zh-CN" altLang="en-US" b="1" i="0" u="none" strike="noStrike" kern="1200" cap="none" spc="0" normalizeH="0" baseline="0" noProof="0" dirty="0">
                <a:ln>
                  <a:noFill/>
                </a:ln>
                <a:solidFill>
                  <a:srgbClr val="0070C0"/>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rPr>
              <a:t>减少计算：使用更小的数据作为输入</a:t>
            </a:r>
            <a:endParaRPr kumimoji="0" lang="en-US" altLang="zh-CN" b="1" i="0" u="none" strike="noStrike" kern="1200" cap="none" spc="0" normalizeH="0" baseline="0" noProof="0" dirty="0">
              <a:ln>
                <a:noFill/>
              </a:ln>
              <a:solidFill>
                <a:srgbClr val="0070C0"/>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endParaRPr>
          </a:p>
          <a:p>
            <a:pPr lvl="1" algn="just">
              <a:lnSpc>
                <a:spcPct val="114000"/>
              </a:lnSpc>
              <a:spcBef>
                <a:spcPts val="0"/>
              </a:spcBef>
              <a:buFont typeface="Wingdings" panose="05000000000000000000" pitchFamily="2" charset="2"/>
              <a:buChar char="ü"/>
              <a:defRPr/>
            </a:pPr>
            <a:r>
              <a:rPr kumimoji="0" lang="zh-CN" altLang="en-US" b="1" i="0" u="none" strike="noStrike" kern="1200" cap="none" spc="0" normalizeH="0" baseline="0" noProof="0" dirty="0">
                <a:ln>
                  <a:noFill/>
                </a:ln>
                <a:solidFill>
                  <a:srgbClr val="0070C0"/>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rPr>
              <a:t>减少数据传输：减少不同计算节点之间大规模数据传输</a:t>
            </a:r>
            <a:endParaRPr kumimoji="0" lang="en-US" altLang="zh-CN" b="1" i="0" u="none" strike="noStrike" kern="1200" cap="none" spc="0" normalizeH="0" baseline="0" noProof="0" dirty="0">
              <a:ln>
                <a:noFill/>
              </a:ln>
              <a:solidFill>
                <a:srgbClr val="0070C0"/>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endParaRPr>
          </a:p>
        </p:txBody>
      </p:sp>
      <p:sp>
        <p:nvSpPr>
          <p:cNvPr id="24" name="文本框 23"/>
          <p:cNvSpPr txBox="1"/>
          <p:nvPr/>
        </p:nvSpPr>
        <p:spPr>
          <a:xfrm>
            <a:off x="663241" y="1068179"/>
            <a:ext cx="52136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060FF"/>
                </a:solidFill>
                <a:effectLst/>
                <a:uLnTx/>
                <a:uFillTx/>
                <a:latin typeface="Microsoft JhengHei" panose="020B0604030504040204" pitchFamily="34" charset="-120"/>
                <a:ea typeface="Microsoft JhengHei" panose="020B0604030504040204" pitchFamily="34" charset="-120"/>
              </a:rPr>
              <a:t>交互式大数据分析</a:t>
            </a:r>
          </a:p>
        </p:txBody>
      </p:sp>
      <p:cxnSp>
        <p:nvCxnSpPr>
          <p:cNvPr id="25" name="直接连接符 24"/>
          <p:cNvCxnSpPr/>
          <p:nvPr/>
        </p:nvCxnSpPr>
        <p:spPr>
          <a:xfrm>
            <a:off x="804719" y="1689998"/>
            <a:ext cx="4928654" cy="0"/>
          </a:xfrm>
          <a:prstGeom prst="line">
            <a:avLst/>
          </a:prstGeom>
          <a:ln w="12700">
            <a:solidFill>
              <a:srgbClr val="BFBFBF"/>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4E461666-614C-3643-ADC9-2769115EBDBB}" type="slidenum">
              <a:rPr kumimoji="1" lang="zh-CN" altLang="en-US" smtClean="0"/>
              <a:t>8</a:t>
            </a:fld>
            <a:endParaRPr kumimoji="1" lang="zh-CN" altLang="en-US"/>
          </a:p>
        </p:txBody>
      </p:sp>
    </p:spTree>
    <p:extLst>
      <p:ext uri="{BB962C8B-B14F-4D97-AF65-F5344CB8AC3E}">
        <p14:creationId xmlns:p14="http://schemas.microsoft.com/office/powerpoint/2010/main" val="198054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6">
            <a:extLst>
              <a:ext uri="{FF2B5EF4-FFF2-40B4-BE49-F238E27FC236}">
                <a16:creationId xmlns:a16="http://schemas.microsoft.com/office/drawing/2014/main" id="{F631AB4F-940E-4702-98F8-5AB86B9288E2}"/>
              </a:ext>
            </a:extLst>
          </p:cNvPr>
          <p:cNvGrpSpPr>
            <a:grpSpLocks/>
          </p:cNvGrpSpPr>
          <p:nvPr/>
        </p:nvGrpSpPr>
        <p:grpSpPr bwMode="auto">
          <a:xfrm>
            <a:off x="2" y="284166"/>
            <a:ext cx="1692275" cy="530225"/>
            <a:chOff x="0" y="284389"/>
            <a:chExt cx="1692275" cy="529772"/>
          </a:xfrm>
          <a:solidFill>
            <a:srgbClr val="024C89"/>
          </a:solidFill>
        </p:grpSpPr>
        <p:sp>
          <p:nvSpPr>
            <p:cNvPr id="17" name="矩形 16">
              <a:extLst>
                <a:ext uri="{FF2B5EF4-FFF2-40B4-BE49-F238E27FC236}">
                  <a16:creationId xmlns:a16="http://schemas.microsoft.com/office/drawing/2014/main" id="{517C86D8-FA59-4C31-87B7-16A4C981A38E}"/>
                </a:ext>
              </a:extLst>
            </p:cNvPr>
            <p:cNvSpPr/>
            <p:nvPr/>
          </p:nvSpPr>
          <p:spPr>
            <a:xfrm>
              <a:off x="0" y="284389"/>
              <a:ext cx="1511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b="1" dirty="0">
                  <a:solidFill>
                    <a:prstClr val="white"/>
                  </a:solidFill>
                  <a:latin typeface="Microsoft JhengHei" panose="020B0604030504040204" pitchFamily="34" charset="-120"/>
                  <a:ea typeface="Microsoft JhengHei" panose="020B0604030504040204" pitchFamily="34" charset="-120"/>
                  <a:sym typeface="Arial" panose="020B0604020202020204" pitchFamily="34" charset="0"/>
                </a:rPr>
                <a:t>目录</a:t>
              </a:r>
            </a:p>
          </p:txBody>
        </p:sp>
        <p:sp>
          <p:nvSpPr>
            <p:cNvPr id="18" name="矩形 17">
              <a:extLst>
                <a:ext uri="{FF2B5EF4-FFF2-40B4-BE49-F238E27FC236}">
                  <a16:creationId xmlns:a16="http://schemas.microsoft.com/office/drawing/2014/main" id="{DA251AC0-83B9-4E05-8AB7-C32D4AAB4B79}"/>
                </a:ext>
              </a:extLst>
            </p:cNvPr>
            <p:cNvSpPr/>
            <p:nvPr/>
          </p:nvSpPr>
          <p:spPr>
            <a:xfrm>
              <a:off x="1577975" y="284389"/>
              <a:ext cx="114300" cy="529772"/>
            </a:xfrm>
            <a:prstGeom prst="rect">
              <a:avLst/>
            </a:prstGeom>
            <a:grpFill/>
            <a:ln>
              <a:solidFill>
                <a:srgbClr val="024C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b="1" dirty="0">
                <a:solidFill>
                  <a:prstClr val="white"/>
                </a:solidFill>
                <a:latin typeface="Microsoft JhengHei" panose="020B0604030504040204" pitchFamily="34" charset="-120"/>
                <a:ea typeface="Microsoft JhengHei" panose="020B0604030504040204" pitchFamily="34" charset="-120"/>
                <a:sym typeface="Arial" panose="020B0604020202020204" pitchFamily="34" charset="0"/>
              </a:endParaRPr>
            </a:p>
          </p:txBody>
        </p:sp>
      </p:grpSp>
      <p:grpSp>
        <p:nvGrpSpPr>
          <p:cNvPr id="13" name="组合 12"/>
          <p:cNvGrpSpPr/>
          <p:nvPr/>
        </p:nvGrpSpPr>
        <p:grpSpPr>
          <a:xfrm>
            <a:off x="1185863" y="1905001"/>
            <a:ext cx="6543675" cy="3672544"/>
            <a:chOff x="2057397" y="1776948"/>
            <a:chExt cx="4191000" cy="3672543"/>
          </a:xfrm>
        </p:grpSpPr>
        <p:sp>
          <p:nvSpPr>
            <p:cNvPr id="14" name="TextBox 9">
              <a:extLst>
                <a:ext uri="{FF2B5EF4-FFF2-40B4-BE49-F238E27FC236}">
                  <a16:creationId xmlns:a16="http://schemas.microsoft.com/office/drawing/2014/main" id="{38BC8D83-52B7-45CA-BE14-931CC3AC966A}"/>
                </a:ext>
              </a:extLst>
            </p:cNvPr>
            <p:cNvSpPr txBox="1">
              <a:spLocks noChangeArrowheads="1"/>
            </p:cNvSpPr>
            <p:nvPr/>
          </p:nvSpPr>
          <p:spPr bwMode="auto">
            <a:xfrm>
              <a:off x="2590802" y="1776948"/>
              <a:ext cx="3657595" cy="36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defRPr/>
              </a:pPr>
              <a:r>
                <a:rPr lang="zh-CN" altLang="en-US" sz="4000" b="1" dirty="0">
                  <a:solidFill>
                    <a:prstClr val="black"/>
                  </a:solidFill>
                  <a:latin typeface="Microsoft JhengHei" panose="020B0604030504040204" pitchFamily="34" charset="-120"/>
                  <a:ea typeface="Microsoft JhengHei" panose="020B0604030504040204" pitchFamily="34" charset="-120"/>
                </a:rPr>
                <a:t>索引技术</a:t>
              </a:r>
              <a:endParaRPr lang="en-US" altLang="zh-CN" sz="4000" b="1" dirty="0">
                <a:solidFill>
                  <a:prstClr val="black"/>
                </a:solidFill>
                <a:latin typeface="Microsoft JhengHei" panose="020B0604030504040204" pitchFamily="34" charset="-120"/>
                <a:ea typeface="Microsoft JhengHei" panose="020B0604030504040204" pitchFamily="34" charset="-120"/>
              </a:endParaRPr>
            </a:p>
            <a:p>
              <a:pPr>
                <a:lnSpc>
                  <a:spcPct val="150000"/>
                </a:lnSpc>
                <a:spcBef>
                  <a:spcPct val="0"/>
                </a:spcBef>
                <a:buNone/>
                <a:defRPr/>
              </a:pPr>
              <a:r>
                <a:rPr lang="zh-CN" altLang="en-US" sz="4000" b="1" dirty="0">
                  <a:solidFill>
                    <a:prstClr val="white">
                      <a:lumMod val="85000"/>
                    </a:prstClr>
                  </a:solidFill>
                  <a:latin typeface="Microsoft JhengHei" panose="020B0604030504040204" pitchFamily="34" charset="-120"/>
                  <a:ea typeface="Microsoft JhengHei" panose="020B0604030504040204" pitchFamily="34" charset="-120"/>
                </a:rPr>
                <a:t>预计算技术</a:t>
              </a:r>
              <a:endParaRPr lang="en-US" altLang="zh-CN" sz="4000" b="1" dirty="0">
                <a:solidFill>
                  <a:prstClr val="white">
                    <a:lumMod val="85000"/>
                  </a:prstClr>
                </a:solidFill>
                <a:latin typeface="Microsoft JhengHei" panose="020B0604030504040204" pitchFamily="34" charset="-120"/>
                <a:ea typeface="Microsoft JhengHei" panose="020B0604030504040204" pitchFamily="34" charset="-120"/>
              </a:endParaRPr>
            </a:p>
            <a:p>
              <a:pPr>
                <a:lnSpc>
                  <a:spcPct val="150000"/>
                </a:lnSpc>
                <a:spcBef>
                  <a:spcPct val="0"/>
                </a:spcBef>
                <a:buNone/>
                <a:defRPr/>
              </a:pPr>
              <a:r>
                <a:rPr lang="zh-CN" altLang="en-US" sz="4000" b="1" dirty="0">
                  <a:solidFill>
                    <a:prstClr val="white">
                      <a:lumMod val="85000"/>
                    </a:prstClr>
                  </a:solidFill>
                  <a:latin typeface="Microsoft JhengHei" panose="020B0604030504040204" pitchFamily="34" charset="-120"/>
                  <a:ea typeface="Microsoft JhengHei" panose="020B0604030504040204" pitchFamily="34" charset="-120"/>
                </a:rPr>
                <a:t>基于样本的近似计算</a:t>
              </a:r>
              <a:endParaRPr lang="en-US" altLang="zh-CN" sz="4000" b="1" dirty="0">
                <a:solidFill>
                  <a:prstClr val="white">
                    <a:lumMod val="85000"/>
                  </a:prstClr>
                </a:solidFill>
                <a:latin typeface="Microsoft JhengHei" panose="020B0604030504040204" pitchFamily="34" charset="-120"/>
                <a:ea typeface="Microsoft JhengHei" panose="020B0604030504040204" pitchFamily="34" charset="-120"/>
              </a:endParaRPr>
            </a:p>
          </p:txBody>
        </p:sp>
        <p:sp>
          <p:nvSpPr>
            <p:cNvPr id="15" name="矩形 14">
              <a:extLst>
                <a:ext uri="{FF2B5EF4-FFF2-40B4-BE49-F238E27FC236}">
                  <a16:creationId xmlns:a16="http://schemas.microsoft.com/office/drawing/2014/main" id="{4FB1D243-8C20-4D30-9909-B92D5BE662B3}"/>
                </a:ext>
              </a:extLst>
            </p:cNvPr>
            <p:cNvSpPr>
              <a:spLocks/>
            </p:cNvSpPr>
            <p:nvPr/>
          </p:nvSpPr>
          <p:spPr>
            <a:xfrm>
              <a:off x="2057397" y="2024271"/>
              <a:ext cx="396000" cy="633743"/>
            </a:xfrm>
            <a:prstGeom prst="rect">
              <a:avLst/>
            </a:prstGeom>
            <a:solidFill>
              <a:srgbClr val="024C89"/>
            </a:solidFill>
            <a:ln w="38100">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600" dirty="0">
                  <a:solidFill>
                    <a:prstClr val="white"/>
                  </a:solidFill>
                  <a:latin typeface="Microsoft JhengHei" panose="020B0604030504040204" pitchFamily="34" charset="-120"/>
                  <a:ea typeface="Microsoft JhengHei" panose="020B0604030504040204" pitchFamily="34" charset="-120"/>
                  <a:cs typeface="Times New Roman" panose="02020603050405020304" pitchFamily="18" charset="0"/>
                </a:rPr>
                <a:t>1</a:t>
              </a:r>
              <a:endParaRPr lang="zh-CN" altLang="en-US" sz="2400" dirty="0">
                <a:solidFill>
                  <a:prstClr val="white"/>
                </a:solidFill>
                <a:latin typeface="Microsoft JhengHei" panose="020B0604030504040204" pitchFamily="34" charset="-120"/>
                <a:ea typeface="Microsoft JhengHei" panose="020B0604030504040204" pitchFamily="34" charset="-120"/>
                <a:cs typeface="Times New Roman" panose="02020603050405020304" pitchFamily="18" charset="0"/>
              </a:endParaRPr>
            </a:p>
          </p:txBody>
        </p:sp>
        <p:sp>
          <p:nvSpPr>
            <p:cNvPr id="16" name="矩形 15">
              <a:extLst>
                <a:ext uri="{FF2B5EF4-FFF2-40B4-BE49-F238E27FC236}">
                  <a16:creationId xmlns:a16="http://schemas.microsoft.com/office/drawing/2014/main" id="{E821E33A-2C00-4AF7-9D82-D1CCC060B30D}"/>
                </a:ext>
              </a:extLst>
            </p:cNvPr>
            <p:cNvSpPr>
              <a:spLocks/>
            </p:cNvSpPr>
            <p:nvPr/>
          </p:nvSpPr>
          <p:spPr>
            <a:xfrm>
              <a:off x="2057397" y="2915190"/>
              <a:ext cx="396000" cy="633742"/>
            </a:xfrm>
            <a:prstGeom prst="rect">
              <a:avLst/>
            </a:prstGeom>
            <a:solidFill>
              <a:schemeClr val="bg1">
                <a:lumMod val="85000"/>
              </a:schemeClr>
            </a:solidFill>
            <a:ln w="38100">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600" dirty="0">
                  <a:solidFill>
                    <a:prstClr val="white"/>
                  </a:solidFill>
                  <a:latin typeface="Microsoft JhengHei" panose="020B0604030504040204" pitchFamily="34" charset="-120"/>
                  <a:ea typeface="Microsoft JhengHei" panose="020B0604030504040204" pitchFamily="34" charset="-120"/>
                  <a:cs typeface="Times New Roman" panose="02020603050405020304" pitchFamily="18" charset="0"/>
                </a:rPr>
                <a:t>2</a:t>
              </a:r>
              <a:endParaRPr lang="zh-CN" altLang="en-US" sz="3600" dirty="0">
                <a:solidFill>
                  <a:prstClr val="white"/>
                </a:solidFill>
                <a:latin typeface="Microsoft JhengHei" panose="020B0604030504040204" pitchFamily="34" charset="-120"/>
                <a:ea typeface="Microsoft JhengHei" panose="020B0604030504040204" pitchFamily="34" charset="-120"/>
                <a:cs typeface="Times New Roman" panose="02020603050405020304" pitchFamily="18" charset="0"/>
              </a:endParaRPr>
            </a:p>
          </p:txBody>
        </p:sp>
        <p:sp>
          <p:nvSpPr>
            <p:cNvPr id="19" name="矩形 18">
              <a:extLst>
                <a:ext uri="{FF2B5EF4-FFF2-40B4-BE49-F238E27FC236}">
                  <a16:creationId xmlns:a16="http://schemas.microsoft.com/office/drawing/2014/main" id="{E821E33A-2C00-4AF7-9D82-D1CCC060B30D}"/>
                </a:ext>
              </a:extLst>
            </p:cNvPr>
            <p:cNvSpPr>
              <a:spLocks/>
            </p:cNvSpPr>
            <p:nvPr/>
          </p:nvSpPr>
          <p:spPr>
            <a:xfrm>
              <a:off x="2057397" y="3843871"/>
              <a:ext cx="396000" cy="633742"/>
            </a:xfrm>
            <a:prstGeom prst="rect">
              <a:avLst/>
            </a:prstGeom>
            <a:solidFill>
              <a:schemeClr val="bg1">
                <a:lumMod val="85000"/>
              </a:schemeClr>
            </a:solidFill>
            <a:ln w="38100">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600" dirty="0">
                  <a:solidFill>
                    <a:prstClr val="white"/>
                  </a:solidFill>
                  <a:latin typeface="Microsoft JhengHei" panose="020B0604030504040204" pitchFamily="34" charset="-120"/>
                  <a:ea typeface="Microsoft JhengHei" panose="020B0604030504040204" pitchFamily="34" charset="-120"/>
                  <a:cs typeface="Times New Roman" panose="02020603050405020304" pitchFamily="18" charset="0"/>
                </a:rPr>
                <a:t>3</a:t>
              </a:r>
              <a:endParaRPr lang="zh-CN" altLang="en-US" sz="3600" dirty="0">
                <a:solidFill>
                  <a:prstClr val="white"/>
                </a:solidFill>
                <a:latin typeface="Microsoft JhengHei" panose="020B0604030504040204" pitchFamily="34" charset="-120"/>
                <a:ea typeface="Microsoft JhengHei" panose="020B0604030504040204" pitchFamily="34" charset="-120"/>
                <a:cs typeface="Times New Roman" panose="02020603050405020304" pitchFamily="18" charset="0"/>
              </a:endParaRPr>
            </a:p>
          </p:txBody>
        </p:sp>
      </p:grpSp>
    </p:spTree>
    <p:extLst>
      <p:ext uri="{BB962C8B-B14F-4D97-AF65-F5344CB8AC3E}">
        <p14:creationId xmlns:p14="http://schemas.microsoft.com/office/powerpoint/2010/main" val="164482644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4059</TotalTime>
  <Words>2951</Words>
  <Application>Microsoft Macintosh PowerPoint</Application>
  <PresentationFormat>全屏显示(4:3)</PresentationFormat>
  <Paragraphs>602</Paragraphs>
  <Slides>47</Slides>
  <Notes>42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47</vt:i4>
      </vt:variant>
    </vt:vector>
  </HeadingPairs>
  <TitlesOfParts>
    <vt:vector size="60" baseType="lpstr">
      <vt:lpstr>等线</vt:lpstr>
      <vt:lpstr>方正姚体</vt:lpstr>
      <vt:lpstr>华文仿宋</vt:lpstr>
      <vt:lpstr>宋体</vt:lpstr>
      <vt:lpstr>微软雅黑</vt:lpstr>
      <vt:lpstr>Microsoft JhengHei</vt:lpstr>
      <vt:lpstr>Arial</vt:lpstr>
      <vt:lpstr>Calibri</vt:lpstr>
      <vt:lpstr>Calibri Light</vt:lpstr>
      <vt:lpstr>Cambria Math</vt:lpstr>
      <vt:lpstr>Times New Roman</vt:lpstr>
      <vt:lpstr>Wingdings</vt:lpstr>
      <vt:lpstr>Office 主题​​</vt:lpstr>
      <vt:lpstr>PowerPoint 演示文稿</vt:lpstr>
      <vt:lpstr>用户与大数据的交流实例</vt:lpstr>
      <vt:lpstr>数据集 - 纽约出租车行程</vt:lpstr>
      <vt:lpstr>出租车大数据的交互式分析：整体概要</vt:lpstr>
      <vt:lpstr>出租车大数据：yellow taxi每日经营情况分析</vt:lpstr>
      <vt:lpstr>出租车大数据：各行政区车费的分布</vt:lpstr>
      <vt:lpstr>出租车大数据：实时状态</vt:lpstr>
      <vt:lpstr>PowerPoint 演示文稿</vt:lpstr>
      <vt:lpstr>PowerPoint 演示文稿</vt:lpstr>
      <vt:lpstr>MRA树: 空间聚集索引 (Multi‐Resolution Aggregate Tree)</vt:lpstr>
      <vt:lpstr>相关概念: 多维数据分析</vt:lpstr>
      <vt:lpstr>相关概念:聚集函数(Aggregate function)</vt:lpstr>
      <vt:lpstr>相关概念: 空间索引</vt:lpstr>
      <vt:lpstr>MRA树: MRA-四叉树</vt:lpstr>
      <vt:lpstr>问题定义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MRA树聚集分析：AVG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Dongjing Miao</cp:lastModifiedBy>
  <cp:revision>355</cp:revision>
  <dcterms:created xsi:type="dcterms:W3CDTF">2019-05-19T06:46:04Z</dcterms:created>
  <dcterms:modified xsi:type="dcterms:W3CDTF">2021-05-21T10:41:13Z</dcterms:modified>
</cp:coreProperties>
</file>